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571" r:id="rId2"/>
    <p:sldId id="572" r:id="rId3"/>
    <p:sldId id="573" r:id="rId4"/>
    <p:sldId id="576" r:id="rId5"/>
    <p:sldId id="577" r:id="rId6"/>
    <p:sldId id="578" r:id="rId7"/>
    <p:sldId id="599" r:id="rId8"/>
    <p:sldId id="581" r:id="rId9"/>
    <p:sldId id="575" r:id="rId10"/>
    <p:sldId id="574" r:id="rId11"/>
    <p:sldId id="579" r:id="rId12"/>
    <p:sldId id="580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90" r:id="rId21"/>
    <p:sldId id="591" r:id="rId22"/>
    <p:sldId id="593" r:id="rId23"/>
    <p:sldId id="52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E0E515"/>
    <a:srgbClr val="E5F735"/>
    <a:srgbClr val="00FFFF"/>
    <a:srgbClr val="F94F3D"/>
    <a:srgbClr val="000000"/>
    <a:srgbClr val="E3B717"/>
    <a:srgbClr val="FF3300"/>
    <a:srgbClr val="A3C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5893" autoAdjust="0"/>
  </p:normalViewPr>
  <p:slideViewPr>
    <p:cSldViewPr>
      <p:cViewPr>
        <p:scale>
          <a:sx n="108" d="100"/>
          <a:sy n="108" d="100"/>
        </p:scale>
        <p:origin x="-1152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1108F7-7410-40C4-B0D4-C7800B26004C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F50924-CA3F-4EB5-9D33-48244B0B4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C2F18A-1521-4AAD-B7AC-6EC61E129F3E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E40F3F-3B02-4075-AC4E-484BC18C5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1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0F3F-3B02-4075-AC4E-484BC18C56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95E9F-AE32-4255-8BE9-F5ED6EF3A30F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AA94B5A-C692-4AAC-87E4-01C549F32F86}" type="slidenum">
              <a:rPr lang="en-US" b="0" smtClean="0"/>
              <a:pPr eaLnBrk="1" hangingPunct="1"/>
              <a:t>16</a:t>
            </a:fld>
            <a:endParaRPr lang="en-US" b="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78EC011-E5DC-4DF7-8537-93B3B6AD6A71}" type="slidenum">
              <a:rPr lang="en-US" b="0" smtClean="0"/>
              <a:pPr eaLnBrk="1" hangingPunct="1"/>
              <a:t>17</a:t>
            </a:fld>
            <a:endParaRPr lang="en-US" b="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02BB17D-BA12-45CB-A4A4-9EEBEAB2652D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038600" cy="186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8288"/>
            <a:ext cx="4038600" cy="186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2FE9-4BEF-4FE8-A8E6-1F3110C69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701B-8404-405C-AF7A-B19886A70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43000" y="594360"/>
            <a:ext cx="6781800" cy="4480560"/>
          </a:xfrm>
          <a:effectLst>
            <a:reflection blurRad="12700" stA="50000" endA="300" endPos="20000" dist="381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798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06438"/>
            <a:ext cx="5486400" cy="45720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45793"/>
            <a:ext cx="6781800" cy="781051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inio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9718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  <a:latin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1956233"/>
            <a:ext cx="3581400" cy="150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0" y="5715000"/>
            <a:ext cx="381000" cy="457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50" y="5705273"/>
            <a:ext cx="609600" cy="4669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0" y="5715000"/>
            <a:ext cx="381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1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42026"/>
            <a:ext cx="2133600" cy="679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2E6899-A136-4596-9BF6-4DF1D8B95E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76951"/>
            <a:ext cx="2895600" cy="644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7284C1-EF89-4876-9694-C06FB407F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038600" cy="186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8288"/>
            <a:ext cx="4038600" cy="186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607E-B56F-4E4D-A62C-BEE8499F5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904A-DD9E-4486-8DB5-27E087F7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4917E-2D22-494C-9859-ADBF640D886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DA5B1-4B38-4115-9B5D-8918222C9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57" r:id="rId11"/>
    <p:sldLayoutId id="2147483688" r:id="rId12"/>
    <p:sldLayoutId id="2147483689" r:id="rId13"/>
    <p:sldLayoutId id="21474836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eutter.1@os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8915400" cy="2280487"/>
          </a:xfrm>
        </p:spPr>
        <p:txBody>
          <a:bodyPr/>
          <a:lstStyle/>
          <a:p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3C167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smtClean="0">
                <a:effectLst/>
              </a:rPr>
              <a:t>Ohio Sea Grant College Program and Stone Laboratory</a:t>
            </a:r>
            <a:r>
              <a:rPr lang="en-US" sz="4400" b="1" dirty="0" smtClean="0">
                <a:effectLst/>
              </a:rPr>
              <a:t> 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A3C167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1999" y="5623560"/>
            <a:ext cx="609600" cy="15544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00" y="3611880"/>
            <a:ext cx="6400800" cy="19507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0" dirty="0" smtClean="0">
                <a:solidFill>
                  <a:prstClr val="black"/>
                </a:solidFill>
              </a:rPr>
              <a:t>Dr. Jeffrey M. Reutter</a:t>
            </a:r>
          </a:p>
          <a:p>
            <a:r>
              <a:rPr lang="en-US" sz="1600" i="0" dirty="0" smtClean="0">
                <a:solidFill>
                  <a:prstClr val="black"/>
                </a:solidFill>
              </a:rPr>
              <a:t>Director, Ohio Sea Grant &amp; Stone Lab</a:t>
            </a:r>
            <a:endParaRPr lang="en-US" sz="16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7ECFD24-5CB3-4005-AE33-C66CD46460A8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Sea Grant and Stone Lab:  Since 1978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500+ Sea Grant Projects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500+ grad and undergrad students supported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290+ principal investigators at over 20 colleges and universities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FOSL over 1300 scholarships at Stone Lab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82 REUs</a:t>
            </a:r>
          </a:p>
          <a:p>
            <a:pPr>
              <a:buFontTx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937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Improving Science Education in Ohio: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Stone Laboratory 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0282"/>
            <a:ext cx="8229600" cy="388588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Education for all ages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Field trips grades 4-adult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Intro courses open to superior HS students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Upper level courses for grad students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Teacher courses</a:t>
            </a:r>
          </a:p>
          <a:p>
            <a:r>
              <a:rPr lang="en-US" b="1" dirty="0">
                <a:solidFill>
                  <a:srgbClr val="FFFFFF"/>
                </a:solidFill>
              </a:rPr>
              <a:t>Since 1990: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Students from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111 </a:t>
            </a:r>
            <a:r>
              <a:rPr lang="en-US" b="1" dirty="0">
                <a:solidFill>
                  <a:srgbClr val="FFFFFF"/>
                </a:solidFill>
              </a:rPr>
              <a:t>colleges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366 </a:t>
            </a:r>
            <a:r>
              <a:rPr lang="en-US" b="1" dirty="0">
                <a:solidFill>
                  <a:srgbClr val="FFFFFF"/>
                </a:solidFill>
              </a:rPr>
              <a:t>high schools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04F0953-59F5-4621-89E1-3E5DD4593437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7006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Aquatic Science</a:t>
            </a:r>
            <a:br>
              <a:rPr lang="en-US" sz="4800" b="1" dirty="0" smtClean="0">
                <a:solidFill>
                  <a:srgbClr val="FFFFFF"/>
                </a:solidFill>
                <a:latin typeface="+mn-lt"/>
              </a:rPr>
            </a:br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 Field </a:t>
            </a:r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Trips/</a:t>
            </a:r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Workshops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2406649"/>
            <a:ext cx="4038600" cy="30924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sz="2400" b="1" dirty="0" smtClean="0"/>
              <a:t>200+ groups annually 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Grades 4 -adult; 1 or 2-day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 8,000 people annually 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 Program includes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Science cruise on vessel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Bird/Plant/Insect hike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Fish Dissection in Lab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FFFFFF"/>
                </a:solidFill>
              </a:rPr>
              <a:t>Limnology Lab</a:t>
            </a:r>
          </a:p>
        </p:txBody>
      </p:sp>
      <p:grpSp>
        <p:nvGrpSpPr>
          <p:cNvPr id="358404" name="Group 4"/>
          <p:cNvGrpSpPr>
            <a:grpSpLocks/>
          </p:cNvGrpSpPr>
          <p:nvPr/>
        </p:nvGrpSpPr>
        <p:grpSpPr bwMode="auto">
          <a:xfrm>
            <a:off x="4770441" y="2129292"/>
            <a:ext cx="3267185" cy="3530656"/>
            <a:chOff x="2762" y="2292"/>
            <a:chExt cx="1350" cy="1805"/>
          </a:xfrm>
        </p:grpSpPr>
        <p:sp>
          <p:nvSpPr>
            <p:cNvPr id="157702" name="Rectangle 5"/>
            <p:cNvSpPr>
              <a:spLocks noChangeArrowheads="1"/>
            </p:cNvSpPr>
            <p:nvPr/>
          </p:nvSpPr>
          <p:spPr bwMode="auto">
            <a:xfrm>
              <a:off x="2762" y="3103"/>
              <a:ext cx="76" cy="1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57703" name="Picture 6" descr="MetroBoa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" y="2292"/>
              <a:ext cx="1320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8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027752C-491D-47C0-B808-D2D771914E06}" type="slidenum">
              <a:rPr lang="en-US" b="0" smtClean="0"/>
              <a:pPr eaLnBrk="1" hangingPunct="1"/>
              <a:t>13</a:t>
            </a:fld>
            <a:endParaRPr lang="en-US" b="0" smtClean="0"/>
          </a:p>
        </p:txBody>
      </p:sp>
      <p:pic>
        <p:nvPicPr>
          <p:cNvPr id="162819" name="Picture 2" descr="DSC00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705600" cy="502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6294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Trawling for Fish</a:t>
            </a:r>
          </a:p>
        </p:txBody>
      </p:sp>
    </p:spTree>
    <p:extLst>
      <p:ext uri="{BB962C8B-B14F-4D97-AF65-F5344CB8AC3E}">
        <p14:creationId xmlns:p14="http://schemas.microsoft.com/office/powerpoint/2010/main" val="4452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A42DAB4-3788-4D05-8B77-DA94C809883A}" type="slidenum">
              <a:rPr lang="en-US" b="0" smtClean="0"/>
              <a:pPr eaLnBrk="1" hangingPunct="1"/>
              <a:t>14</a:t>
            </a:fld>
            <a:endParaRPr lang="en-US" b="0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Arial" charset="0"/>
              </a:rPr>
              <a:t>Examining Plankton Sample</a:t>
            </a:r>
          </a:p>
        </p:txBody>
      </p:sp>
      <p:pic>
        <p:nvPicPr>
          <p:cNvPr id="164868" name="Picture 3" descr="DSC01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2"/>
            <a:ext cx="5410200" cy="4057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DSCF0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9417CBE-0174-4FB4-81CB-81E515BA1F60}" type="slidenum">
              <a:rPr lang="en-US" b="0" smtClean="0"/>
              <a:pPr eaLnBrk="1" hangingPunct="1"/>
              <a:t>16</a:t>
            </a:fld>
            <a:endParaRPr lang="en-US" b="0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2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Upper Level Courses</a:t>
            </a:r>
          </a:p>
        </p:txBody>
      </p:sp>
      <p:grpSp>
        <p:nvGrpSpPr>
          <p:cNvPr id="118788" name="Group 3"/>
          <p:cNvGrpSpPr>
            <a:grpSpLocks/>
          </p:cNvGrpSpPr>
          <p:nvPr/>
        </p:nvGrpSpPr>
        <p:grpSpPr bwMode="auto">
          <a:xfrm>
            <a:off x="0" y="228602"/>
            <a:ext cx="9144000" cy="761999"/>
            <a:chOff x="0" y="240"/>
            <a:chExt cx="5760" cy="288"/>
          </a:xfrm>
        </p:grpSpPr>
        <p:sp>
          <p:nvSpPr>
            <p:cNvPr id="118799" name="Rectangle 4"/>
            <p:cNvSpPr>
              <a:spLocks noChangeArrowheads="1"/>
            </p:cNvSpPr>
            <p:nvPr/>
          </p:nvSpPr>
          <p:spPr bwMode="auto">
            <a:xfrm>
              <a:off x="0" y="288"/>
              <a:ext cx="5760" cy="240"/>
            </a:xfrm>
            <a:prstGeom prst="rect">
              <a:avLst/>
            </a:prstGeom>
            <a:solidFill>
              <a:srgbClr val="B2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457200" anchor="ctr"/>
            <a:lstStyle/>
            <a:p>
              <a:pPr algn="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18800" name="Rectangle 5"/>
            <p:cNvSpPr>
              <a:spLocks noChangeArrowheads="1"/>
            </p:cNvSpPr>
            <p:nvPr/>
          </p:nvSpPr>
          <p:spPr bwMode="auto">
            <a:xfrm>
              <a:off x="0" y="240"/>
              <a:ext cx="5760" cy="24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45720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</a:rPr>
                <a:t>Stone Laboratory: Ohio State’s Island Campus</a:t>
              </a:r>
            </a:p>
          </p:txBody>
        </p:sp>
      </p:grp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4800601" y="1828800"/>
            <a:ext cx="4343400" cy="46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7088" dir="2436078" algn="ctr" rotWithShape="0">
                    <a:srgbClr val="C7CBC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One 5</a:t>
            </a:r>
            <a:r>
              <a:rPr lang="en-US" sz="2800" dirty="0">
                <a:solidFill>
                  <a:srgbClr val="FFFFFF"/>
                </a:solidFill>
              </a:rPr>
              <a:t>-week term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4 </a:t>
            </a:r>
            <a:r>
              <a:rPr lang="en-US" sz="2800" dirty="0">
                <a:solidFill>
                  <a:srgbClr val="FFFFFF"/>
                </a:solidFill>
              </a:rPr>
              <a:t>credit hours/course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</a:rPr>
              <a:t> Classes M-W-F or T-R-</a:t>
            </a:r>
            <a:r>
              <a:rPr lang="en-US" sz="2800" dirty="0" smtClean="0">
                <a:solidFill>
                  <a:srgbClr val="FFFFFF"/>
                </a:solidFill>
              </a:rPr>
              <a:t>S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	Ecology</a:t>
            </a:r>
          </a:p>
          <a:p>
            <a:pPr eaLnBrk="0" hangingPunct="0">
              <a:defRPr/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   	Evolution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  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	Field Zoology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  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	Ichthyology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  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	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Aquat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Ecosystems—Ecology of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	Inland waters (Limnology)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   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</a:t>
            </a:r>
          </a:p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1828800" y="3234842"/>
            <a:ext cx="2800350" cy="1731298"/>
            <a:chOff x="1206" y="1826"/>
            <a:chExt cx="1764" cy="1098"/>
          </a:xfrm>
        </p:grpSpPr>
        <p:sp>
          <p:nvSpPr>
            <p:cNvPr id="118797" name="Rectangle 8"/>
            <p:cNvSpPr>
              <a:spLocks noChangeArrowheads="1"/>
            </p:cNvSpPr>
            <p:nvPr/>
          </p:nvSpPr>
          <p:spPr bwMode="auto">
            <a:xfrm>
              <a:off x="1206" y="2253"/>
              <a:ext cx="1764" cy="23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8798" name="Picture 9" descr="EEOB 611 Pictures Summer 2006 1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" y="1826"/>
              <a:ext cx="1679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6538" name="Group 10"/>
          <p:cNvGrpSpPr>
            <a:grpSpLocks/>
          </p:cNvGrpSpPr>
          <p:nvPr/>
        </p:nvGrpSpPr>
        <p:grpSpPr bwMode="auto">
          <a:xfrm>
            <a:off x="560394" y="4002688"/>
            <a:ext cx="3121025" cy="2201987"/>
            <a:chOff x="288" y="2446"/>
            <a:chExt cx="2048" cy="1471"/>
          </a:xfrm>
        </p:grpSpPr>
        <p:sp>
          <p:nvSpPr>
            <p:cNvPr id="118795" name="Rectangle 11"/>
            <p:cNvSpPr>
              <a:spLocks noChangeArrowheads="1"/>
            </p:cNvSpPr>
            <p:nvPr/>
          </p:nvSpPr>
          <p:spPr bwMode="auto">
            <a:xfrm>
              <a:off x="288" y="3057"/>
              <a:ext cx="2048" cy="24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8796" name="Picture 12" descr="P10104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" y="2446"/>
              <a:ext cx="1966" cy="1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6541" name="Group 13"/>
          <p:cNvGrpSpPr>
            <a:grpSpLocks/>
          </p:cNvGrpSpPr>
          <p:nvPr/>
        </p:nvGrpSpPr>
        <p:grpSpPr bwMode="auto">
          <a:xfrm>
            <a:off x="944569" y="2295529"/>
            <a:ext cx="3348037" cy="2046287"/>
            <a:chOff x="2177" y="2646"/>
            <a:chExt cx="2109" cy="1289"/>
          </a:xfrm>
        </p:grpSpPr>
        <p:sp>
          <p:nvSpPr>
            <p:cNvPr id="118793" name="Rectangle 14"/>
            <p:cNvSpPr>
              <a:spLocks noChangeArrowheads="1"/>
            </p:cNvSpPr>
            <p:nvPr/>
          </p:nvSpPr>
          <p:spPr bwMode="auto">
            <a:xfrm>
              <a:off x="2177" y="3022"/>
              <a:ext cx="2109" cy="23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8794" name="Picture 15" descr="CIMG07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2646"/>
              <a:ext cx="2000" cy="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24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5286CE9-0852-42E6-97C3-E35584B2CEE9}" type="slidenum">
              <a:rPr lang="en-US" b="0" smtClean="0"/>
              <a:pPr eaLnBrk="1" hangingPunct="1"/>
              <a:t>17</a:t>
            </a:fld>
            <a:endParaRPr lang="en-US" b="0" dirty="0" smtClean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5" y="838200"/>
            <a:ext cx="5700215" cy="7681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Introductory Courses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70" y="1600201"/>
            <a:ext cx="4343400" cy="3589340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sz="2800" b="1" dirty="0" smtClean="0">
                <a:solidFill>
                  <a:srgbClr val="FFFFFF"/>
                </a:solidFill>
              </a:rPr>
              <a:t>1-week Sunday through Saturday, 2 credits</a:t>
            </a:r>
          </a:p>
          <a:p>
            <a:pPr marL="228600" indent="-228600"/>
            <a:r>
              <a:rPr lang="en-US" sz="2800" b="1" dirty="0" smtClean="0">
                <a:solidFill>
                  <a:srgbClr val="FFFFFF"/>
                </a:solidFill>
              </a:rPr>
              <a:t>Sport Fishing</a:t>
            </a:r>
          </a:p>
          <a:p>
            <a:pPr marL="228600" indent="-228600"/>
            <a:r>
              <a:rPr lang="en-US" sz="2800" b="1" dirty="0" smtClean="0">
                <a:solidFill>
                  <a:srgbClr val="FFFFFF"/>
                </a:solidFill>
              </a:rPr>
              <a:t>Intro </a:t>
            </a:r>
            <a:r>
              <a:rPr lang="en-US" sz="2800" b="1" dirty="0" err="1" smtClean="0">
                <a:solidFill>
                  <a:srgbClr val="FFFFFF"/>
                </a:solidFill>
              </a:rPr>
              <a:t>Aquat</a:t>
            </a:r>
            <a:r>
              <a:rPr lang="en-US" sz="2800" b="1" dirty="0" smtClean="0">
                <a:solidFill>
                  <a:srgbClr val="FFFFFF"/>
                </a:solidFill>
              </a:rPr>
              <a:t> Bio</a:t>
            </a:r>
          </a:p>
          <a:p>
            <a:pPr marL="228600" indent="-228600"/>
            <a:r>
              <a:rPr lang="en-US" sz="2800" b="1" dirty="0" smtClean="0">
                <a:solidFill>
                  <a:srgbClr val="FFFFFF"/>
                </a:solidFill>
              </a:rPr>
              <a:t>Intro Oceanography</a:t>
            </a:r>
          </a:p>
          <a:p>
            <a:pPr marL="228600" indent="-228600"/>
            <a:r>
              <a:rPr lang="en-US" sz="2800" b="1" dirty="0" smtClean="0">
                <a:solidFill>
                  <a:srgbClr val="FFFFFF"/>
                </a:solidFill>
              </a:rPr>
              <a:t>Intro Local Plants</a:t>
            </a:r>
          </a:p>
          <a:p>
            <a:pPr marL="228600" indent="-228600"/>
            <a:r>
              <a:rPr lang="en-US" sz="2800" b="1" dirty="0" smtClean="0">
                <a:solidFill>
                  <a:srgbClr val="FFFFFF"/>
                </a:solidFill>
              </a:rPr>
              <a:t>Intro Insect Bio</a:t>
            </a:r>
          </a:p>
          <a:p>
            <a:pPr marL="228600" indent="-228600"/>
            <a:r>
              <a:rPr lang="en-US" sz="2800" b="1" dirty="0" err="1" smtClean="0">
                <a:solidFill>
                  <a:srgbClr val="FFFFFF"/>
                </a:solidFill>
              </a:rPr>
              <a:t>Ecol</a:t>
            </a:r>
            <a:r>
              <a:rPr lang="en-US" sz="2800" b="1" dirty="0" smtClean="0">
                <a:solidFill>
                  <a:srgbClr val="FFFFFF"/>
                </a:solidFill>
              </a:rPr>
              <a:t> &amp; Cons of Birds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grpSp>
        <p:nvGrpSpPr>
          <p:cNvPr id="119813" name="Group 4"/>
          <p:cNvGrpSpPr>
            <a:grpSpLocks/>
          </p:cNvGrpSpPr>
          <p:nvPr/>
        </p:nvGrpSpPr>
        <p:grpSpPr bwMode="auto">
          <a:xfrm>
            <a:off x="5487988" y="1060451"/>
            <a:ext cx="3275012" cy="4600576"/>
            <a:chOff x="3457" y="668"/>
            <a:chExt cx="2063" cy="2898"/>
          </a:xfrm>
        </p:grpSpPr>
        <p:sp>
          <p:nvSpPr>
            <p:cNvPr id="119820" name="Rectangle 5"/>
            <p:cNvSpPr>
              <a:spLocks noChangeArrowheads="1"/>
            </p:cNvSpPr>
            <p:nvPr/>
          </p:nvSpPr>
          <p:spPr bwMode="auto">
            <a:xfrm>
              <a:off x="3457" y="2003"/>
              <a:ext cx="2063" cy="23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982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668"/>
              <a:ext cx="1957" cy="2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9814" name="Group 7"/>
          <p:cNvGrpSpPr>
            <a:grpSpLocks/>
          </p:cNvGrpSpPr>
          <p:nvPr/>
        </p:nvGrpSpPr>
        <p:grpSpPr bwMode="auto">
          <a:xfrm>
            <a:off x="3962400" y="4114800"/>
            <a:ext cx="3790950" cy="2452687"/>
            <a:chOff x="1798" y="2557"/>
            <a:chExt cx="2388" cy="1545"/>
          </a:xfrm>
        </p:grpSpPr>
        <p:sp>
          <p:nvSpPr>
            <p:cNvPr id="119818" name="Rectangle 8"/>
            <p:cNvSpPr>
              <a:spLocks noChangeArrowheads="1"/>
            </p:cNvSpPr>
            <p:nvPr/>
          </p:nvSpPr>
          <p:spPr bwMode="auto">
            <a:xfrm>
              <a:off x="1798" y="3224"/>
              <a:ext cx="2388" cy="23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9819" name="Picture 9" descr="0147823-R1-044-20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2557"/>
              <a:ext cx="2289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815" name="Group 10"/>
          <p:cNvGrpSpPr>
            <a:grpSpLocks/>
          </p:cNvGrpSpPr>
          <p:nvPr/>
        </p:nvGrpSpPr>
        <p:grpSpPr bwMode="auto">
          <a:xfrm>
            <a:off x="0" y="152401"/>
            <a:ext cx="9144000" cy="756709"/>
            <a:chOff x="0" y="240"/>
            <a:chExt cx="5760" cy="288"/>
          </a:xfrm>
        </p:grpSpPr>
        <p:sp>
          <p:nvSpPr>
            <p:cNvPr id="119816" name="Rectangle 11"/>
            <p:cNvSpPr>
              <a:spLocks noChangeArrowheads="1"/>
            </p:cNvSpPr>
            <p:nvPr/>
          </p:nvSpPr>
          <p:spPr bwMode="auto">
            <a:xfrm>
              <a:off x="0" y="288"/>
              <a:ext cx="5760" cy="240"/>
            </a:xfrm>
            <a:prstGeom prst="rect">
              <a:avLst/>
            </a:prstGeom>
            <a:solidFill>
              <a:srgbClr val="B2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457200" anchor="ctr"/>
            <a:lstStyle/>
            <a:p>
              <a:pPr algn="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19817" name="Rectangle 12"/>
            <p:cNvSpPr>
              <a:spLocks noChangeArrowheads="1"/>
            </p:cNvSpPr>
            <p:nvPr/>
          </p:nvSpPr>
          <p:spPr bwMode="auto">
            <a:xfrm>
              <a:off x="0" y="240"/>
              <a:ext cx="5760" cy="24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45720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</a:rPr>
                <a:t>Stone Laboratory: Ohio State’s Island Campus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0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FEFF29B-C052-4282-A116-0704741AC22F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1"/>
            <a:ext cx="58674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1-week Courses for College Students &amp; Teachers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4838" y="2192339"/>
            <a:ext cx="2322512" cy="2325688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08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3638" y="3124200"/>
            <a:ext cx="4983162" cy="3200402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b="1" dirty="0" smtClean="0">
                <a:latin typeface="Arial" charset="0"/>
              </a:rPr>
              <a:t>Geologic Setting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 Spider Biology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 Field Ecology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 Oceanography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Herpetology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Local Flora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Climate Change Education Workshop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Climate &amp; Sustainability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Larval Fish ID</a:t>
            </a:r>
          </a:p>
          <a:p>
            <a:pPr marL="0" indent="0">
              <a:lnSpc>
                <a:spcPct val="90000"/>
              </a:lnSpc>
            </a:pPr>
            <a:endParaRPr lang="en-US" sz="2000" b="1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410629" name="Group 5"/>
          <p:cNvGrpSpPr>
            <a:grpSpLocks/>
          </p:cNvGrpSpPr>
          <p:nvPr/>
        </p:nvGrpSpPr>
        <p:grpSpPr bwMode="auto">
          <a:xfrm rot="209556">
            <a:off x="6166565" y="1229718"/>
            <a:ext cx="2905125" cy="1906588"/>
            <a:chOff x="3456" y="1151"/>
            <a:chExt cx="1830" cy="1201"/>
          </a:xfrm>
        </p:grpSpPr>
        <p:sp>
          <p:nvSpPr>
            <p:cNvPr id="120848" name="Rectangle 6"/>
            <p:cNvSpPr>
              <a:spLocks noChangeArrowheads="1"/>
            </p:cNvSpPr>
            <p:nvPr/>
          </p:nvSpPr>
          <p:spPr bwMode="auto">
            <a:xfrm>
              <a:off x="3456" y="1633"/>
              <a:ext cx="1830" cy="23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0849" name="Picture 7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" y="1151"/>
              <a:ext cx="1743" cy="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0839" name="Group 8"/>
          <p:cNvGrpSpPr>
            <a:grpSpLocks/>
          </p:cNvGrpSpPr>
          <p:nvPr/>
        </p:nvGrpSpPr>
        <p:grpSpPr bwMode="auto">
          <a:xfrm>
            <a:off x="0" y="228601"/>
            <a:ext cx="9144000" cy="685800"/>
            <a:chOff x="0" y="240"/>
            <a:chExt cx="5760" cy="288"/>
          </a:xfrm>
        </p:grpSpPr>
        <p:sp>
          <p:nvSpPr>
            <p:cNvPr id="120846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5760" cy="240"/>
            </a:xfrm>
            <a:prstGeom prst="rect">
              <a:avLst/>
            </a:prstGeom>
            <a:solidFill>
              <a:srgbClr val="B2B7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457200" anchor="ctr"/>
            <a:lstStyle/>
            <a:p>
              <a:pPr algn="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20847" name="Rectangle 10"/>
            <p:cNvSpPr>
              <a:spLocks noChangeArrowheads="1"/>
            </p:cNvSpPr>
            <p:nvPr/>
          </p:nvSpPr>
          <p:spPr bwMode="auto">
            <a:xfrm>
              <a:off x="0" y="240"/>
              <a:ext cx="5760" cy="24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45720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</a:rPr>
                <a:t>Stone Laboratory: Ohio State’s Island Campus</a:t>
              </a:r>
            </a:p>
          </p:txBody>
        </p:sp>
      </p:grpSp>
      <p:grpSp>
        <p:nvGrpSpPr>
          <p:cNvPr id="410635" name="Group 11"/>
          <p:cNvGrpSpPr>
            <a:grpSpLocks/>
          </p:cNvGrpSpPr>
          <p:nvPr/>
        </p:nvGrpSpPr>
        <p:grpSpPr bwMode="auto">
          <a:xfrm rot="20832832">
            <a:off x="-1447" y="2956840"/>
            <a:ext cx="3635375" cy="2302204"/>
            <a:chOff x="206" y="2854"/>
            <a:chExt cx="2084" cy="1320"/>
          </a:xfrm>
        </p:grpSpPr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06" y="3412"/>
              <a:ext cx="2084" cy="2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0845" name="Picture 13" descr="20050708_students_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2854"/>
              <a:ext cx="2003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38" name="Group 14"/>
          <p:cNvGrpSpPr>
            <a:grpSpLocks/>
          </p:cNvGrpSpPr>
          <p:nvPr/>
        </p:nvGrpSpPr>
        <p:grpSpPr bwMode="auto">
          <a:xfrm rot="357902">
            <a:off x="6182484" y="3237414"/>
            <a:ext cx="2271712" cy="1782762"/>
            <a:chOff x="3863" y="2001"/>
            <a:chExt cx="1431" cy="1123"/>
          </a:xfrm>
        </p:grpSpPr>
        <p:sp>
          <p:nvSpPr>
            <p:cNvPr id="120842" name="Rectangle 15"/>
            <p:cNvSpPr>
              <a:spLocks noChangeArrowheads="1"/>
            </p:cNvSpPr>
            <p:nvPr/>
          </p:nvSpPr>
          <p:spPr bwMode="auto">
            <a:xfrm>
              <a:off x="3863" y="2446"/>
              <a:ext cx="1431" cy="23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>
              <a:outerShdw dist="117088" dir="2436078" algn="ctr" rotWithShape="0">
                <a:srgbClr val="C7CBCF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0843" name="Picture 16" descr="0171599-R1-034-15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" y="2001"/>
              <a:ext cx="1338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7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</a:rPr>
              <a:t>Workshops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Algal identification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NOAA Science Literacy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Dealing with Cyanobacteria, Algal </a:t>
            </a:r>
            <a:r>
              <a:rPr lang="en-US" sz="3200" b="1" dirty="0">
                <a:solidFill>
                  <a:srgbClr val="FFFFFF"/>
                </a:solidFill>
              </a:rPr>
              <a:t>T</a:t>
            </a:r>
            <a:r>
              <a:rPr lang="en-US" sz="3200" b="1" dirty="0" smtClean="0">
                <a:solidFill>
                  <a:srgbClr val="FFFFFF"/>
                </a:solidFill>
              </a:rPr>
              <a:t>oxins and Taste and Odor Compounds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Outdoor Photography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Lake Erie Sport Fishing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Fish-Sampling Techniques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22" b="1422"/>
          <a:stretch>
            <a:fillRect/>
          </a:stretch>
        </p:blipFill>
        <p:spPr>
          <a:xfrm>
            <a:off x="3962400" y="2286000"/>
            <a:ext cx="5181600" cy="3352800"/>
          </a:xfrm>
        </p:spPr>
      </p:pic>
    </p:spTree>
    <p:extLst>
      <p:ext uri="{BB962C8B-B14F-4D97-AF65-F5344CB8AC3E}">
        <p14:creationId xmlns:p14="http://schemas.microsoft.com/office/powerpoint/2010/main" val="39330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6C671DB-88D7-479D-B41E-64718B565D5D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8288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Jeffrey M. Reutter, Ph.D., Director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382000" cy="41148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charset="0"/>
              </a:rPr>
              <a:t>1895—F.T. Stone Laboratory </a:t>
            </a:r>
          </a:p>
          <a:p>
            <a:r>
              <a:rPr lang="en-US" sz="3200" b="1" dirty="0" smtClean="0">
                <a:latin typeface="Arial" charset="0"/>
              </a:rPr>
              <a:t>1970—Center for Lake Erie Area Research (CLEAR)</a:t>
            </a:r>
          </a:p>
          <a:p>
            <a:r>
              <a:rPr lang="en-US" sz="3200" b="1" dirty="0" smtClean="0">
                <a:latin typeface="Arial" charset="0"/>
              </a:rPr>
              <a:t>1978—Ohio Sea Grant College Program</a:t>
            </a:r>
          </a:p>
          <a:p>
            <a:r>
              <a:rPr lang="en-US" sz="3200" b="1" dirty="0" smtClean="0">
                <a:latin typeface="Arial" charset="0"/>
              </a:rPr>
              <a:t>1992—Great Lakes Aquatic Ecosystem Research Consortium (GLAERC) </a:t>
            </a:r>
            <a:br>
              <a:rPr lang="en-US" sz="3200" b="1" dirty="0" smtClean="0">
                <a:latin typeface="Arial" charset="0"/>
              </a:rPr>
            </a:br>
            <a:endParaRPr lang="en-US" sz="32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+mn-lt"/>
              </a:rPr>
              <a:t>Opportunities to Visit Stone Lab</a:t>
            </a:r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AVC:  Wednesday through Saturday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South Bass Island Lighthouse:  Mondays and Tuesdays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Gibraltar Island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Wednesdays 11:00-1:00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Thursday evening Guest Lecture Series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Winter Program, 30 Jan 2013 (Columbus)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Work Weekend,  April 2013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State Science Day, St. John’s Arena, May 2013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Open House Saturday,  September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Buckeye Island Hop, Early October 2013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 Solar Pavilion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2771" b="127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7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Solar Thermal on </a:t>
            </a:r>
            <a:br>
              <a:rPr lang="en-US" dirty="0" smtClean="0"/>
            </a:br>
            <a:r>
              <a:rPr lang="en-US" dirty="0" smtClean="0"/>
              <a:t>Dining Hall Roof</a:t>
            </a:r>
            <a:endParaRPr lang="en-US" dirty="0"/>
          </a:p>
        </p:txBody>
      </p:sp>
      <p:pic>
        <p:nvPicPr>
          <p:cNvPr id="4" name="Content Placeholder 3" descr="CLOSE-UP_Apricus_Solar_Therm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b="17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30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00" y="5105400"/>
            <a:ext cx="16764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+mn-lt"/>
              </a:rPr>
              <a:t>Contact</a:t>
            </a:r>
            <a:r>
              <a:rPr lang="en-US" b="1" dirty="0" smtClean="0">
                <a:latin typeface="+mn-lt"/>
              </a:rPr>
              <a:t> information: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Dr. Jeff Reutter, Director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 anchor="ctr" anchorCtr="0">
            <a:normAutofit/>
          </a:bodyPr>
          <a:lstStyle/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Ohio Sea Grant and Stone Lab</a:t>
            </a:r>
          </a:p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Ohio State Univ.</a:t>
            </a:r>
          </a:p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1314 Kinnear Rd.</a:t>
            </a:r>
          </a:p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Col, OH 43212</a:t>
            </a:r>
          </a:p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614-292-8949</a:t>
            </a:r>
          </a:p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bg1"/>
                </a:solidFill>
                <a:hlinkClick r:id="rId2"/>
              </a:rPr>
              <a:t>Reutter.1@osu.edu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ohioseagrant.osu.edu</a:t>
            </a:r>
            <a:endParaRPr lang="en-US" sz="2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5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 anchor="ctr" anchorCtr="0"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Stone Laboratory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Ohio State Univ.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Box 119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Put-in-Bay, OH 43456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614-247-6500</a:t>
            </a:r>
          </a:p>
        </p:txBody>
      </p:sp>
    </p:spTree>
    <p:extLst>
      <p:ext uri="{BB962C8B-B14F-4D97-AF65-F5344CB8AC3E}">
        <p14:creationId xmlns:p14="http://schemas.microsoft.com/office/powerpoint/2010/main" val="34669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What is Ohio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Sea </a:t>
            </a:r>
            <a:r>
              <a:rPr lang="en-US" b="1" dirty="0" smtClean="0">
                <a:solidFill>
                  <a:srgbClr val="FFFFFF"/>
                </a:solidFill>
              </a:rPr>
              <a:t>Grant?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525965"/>
          </a:xfrm>
        </p:spPr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Part of National Sea Grant </a:t>
            </a:r>
            <a:r>
              <a:rPr lang="en-US" sz="2400" b="1" dirty="0" smtClean="0">
                <a:solidFill>
                  <a:srgbClr val="FFFFFF"/>
                </a:solidFill>
              </a:rPr>
              <a:t>Collage Program </a:t>
            </a:r>
            <a:r>
              <a:rPr lang="en-US" sz="2400" b="1" dirty="0">
                <a:solidFill>
                  <a:srgbClr val="FFFFFF"/>
                </a:solidFill>
              </a:rPr>
              <a:t>in NOAA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32 </a:t>
            </a:r>
            <a:r>
              <a:rPr lang="en-US" sz="2400" b="1" dirty="0" smtClean="0">
                <a:solidFill>
                  <a:srgbClr val="FFFFFF"/>
                </a:solidFill>
              </a:rPr>
              <a:t>programs—every </a:t>
            </a:r>
            <a:r>
              <a:rPr lang="en-US" sz="2400" b="1" dirty="0">
                <a:solidFill>
                  <a:srgbClr val="FFFFFF"/>
                </a:solidFill>
              </a:rPr>
              <a:t>coastal state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Partnership of: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Government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Academia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Private Sector</a:t>
            </a:r>
          </a:p>
          <a:p>
            <a:pPr marL="0" indent="0"/>
            <a:endParaRPr lang="en-US" b="1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Focus on 3 E’s: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Environment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Economy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Education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Accomplish through: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Research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Education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34636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What is Stone Lab?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74625" indent="-174625">
              <a:lnSpc>
                <a:spcPct val="90000"/>
              </a:lnSpc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Oldest freshwater field station in the nation</a:t>
            </a:r>
          </a:p>
          <a:p>
            <a:pPr marL="174625" indent="-174625">
              <a:lnSpc>
                <a:spcPct val="90000"/>
              </a:lnSpc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Ohio’s Lake Erie Lab since 1895</a:t>
            </a:r>
          </a:p>
          <a:p>
            <a:pPr marL="174625" indent="-174625">
              <a:lnSpc>
                <a:spcPct val="90000"/>
              </a:lnSpc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Island campus of OSU on Gibraltar Island, Lake Erie</a:t>
            </a:r>
          </a:p>
          <a:p>
            <a:pPr marL="174625" indent="-174625">
              <a:lnSpc>
                <a:spcPct val="90000"/>
              </a:lnSpc>
              <a:buFontTx/>
              <a:buChar char="•"/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Research, education, and outreach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laboratory for Ohio Sea Grant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" name="Picture 9" descr="Gibralter_island-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4" y="2720340"/>
            <a:ext cx="3495675" cy="27432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12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0001092-R1-010-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8840"/>
            <a:ext cx="4114454" cy="265176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12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048000" cy="2692951"/>
          </a:xfrm>
          <a:prstGeom prst="rect">
            <a:avLst/>
          </a:prstGeom>
          <a:noFill/>
          <a:effectLst>
            <a:reflection blurRad="6350" stA="50000" endA="300" endPos="12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ultra\OSG SL PICTURES\Stone Lab\SL facility\Lab Bldg\DSCF342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96" b="13296"/>
          <a:stretch>
            <a:fillRect/>
          </a:stretch>
        </p:blipFill>
        <p:spPr bwMode="auto">
          <a:xfrm>
            <a:off x="1143000" y="594360"/>
            <a:ext cx="6781800" cy="4480560"/>
          </a:xfrm>
          <a:prstGeom prst="rect">
            <a:avLst/>
          </a:prstGeom>
          <a:noFill/>
          <a:effectLst>
            <a:reflection blurRad="12700" stA="50000" endA="300" endPos="20000" dist="381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ultra\OSG SL PICTURES\Stone Lab\SL facility\Lab Bldg\DSCF3428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6" b="13296"/>
          <a:stretch>
            <a:fillRect/>
          </a:stretch>
        </p:blipFill>
        <p:spPr bwMode="auto">
          <a:xfrm>
            <a:off x="1143000" y="594360"/>
            <a:ext cx="678180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Stone </a:t>
            </a:r>
            <a:r>
              <a:rPr lang="en-US" dirty="0" smtClean="0"/>
              <a:t>Laboratory: Ohio’s </a:t>
            </a:r>
            <a:r>
              <a:rPr lang="en-US" dirty="0"/>
              <a:t>Lake Erie </a:t>
            </a:r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Since 1895</a:t>
            </a:r>
          </a:p>
        </p:txBody>
      </p:sp>
    </p:spTree>
    <p:extLst>
      <p:ext uri="{BB962C8B-B14F-4D97-AF65-F5344CB8AC3E}">
        <p14:creationId xmlns:p14="http://schemas.microsoft.com/office/powerpoint/2010/main" val="9162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Research Building with </a:t>
            </a:r>
            <a:br>
              <a:rPr lang="en-US" sz="2800" dirty="0" smtClean="0"/>
            </a:br>
            <a:r>
              <a:rPr lang="en-US" sz="2800" dirty="0" smtClean="0"/>
              <a:t>AVC in Background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33" r="5733"/>
          <a:stretch>
            <a:fillRect/>
          </a:stretch>
        </p:blipFill>
        <p:spPr>
          <a:xfrm>
            <a:off x="914400" y="228600"/>
            <a:ext cx="7391400" cy="5543550"/>
          </a:xfrm>
        </p:spPr>
      </p:pic>
    </p:spTree>
    <p:extLst>
      <p:ext uri="{BB962C8B-B14F-4D97-AF65-F5344CB8AC3E}">
        <p14:creationId xmlns:p14="http://schemas.microsoft.com/office/powerpoint/2010/main" val="303062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0"/>
            <a:ext cx="4343400" cy="16002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  <a:latin typeface="Arial" charset="0"/>
              </a:rPr>
              <a:t>Research Vessels</a:t>
            </a:r>
          </a:p>
        </p:txBody>
      </p:sp>
      <p:pic>
        <p:nvPicPr>
          <p:cNvPr id="161795" name="Picture 3" descr="RV Biol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962400" cy="297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6" name="Picture 4" descr="GibraltarI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962400" cy="297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4" y="228599"/>
            <a:ext cx="4075935" cy="27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Sea Grant and Stone Lab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42277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Research, education (k-gray), outreach to public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Based at OSU, but involve all Ohio colleges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Focusing Ohio’s universities on real-world problem solving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Stone Lab—20 courses, training for private sector and agency managers, visited by 20,000 people/</a:t>
            </a:r>
            <a:r>
              <a:rPr lang="en-US" b="1" dirty="0" err="1" smtClean="0">
                <a:solidFill>
                  <a:srgbClr val="FFFFFF"/>
                </a:solidFill>
              </a:rPr>
              <a:t>yr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Website—10 million hits/</a:t>
            </a:r>
            <a:r>
              <a:rPr lang="en-US" b="1" dirty="0" err="1" smtClean="0">
                <a:solidFill>
                  <a:srgbClr val="FFFFFF"/>
                </a:solidFill>
              </a:rPr>
              <a:t>yr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Leverage over $16/state dollar invested in the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6</a:t>
            </a:r>
            <a:r>
              <a:rPr lang="en-US" b="1" dirty="0" smtClean="0">
                <a:solidFill>
                  <a:srgbClr val="FFFFFF"/>
                </a:solidFill>
              </a:rPr>
              <a:t> Extension </a:t>
            </a:r>
            <a:r>
              <a:rPr lang="en-US" b="1" dirty="0" smtClean="0">
                <a:solidFill>
                  <a:srgbClr val="FFFFFF"/>
                </a:solidFill>
              </a:rPr>
              <a:t>specialists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Biennial RFP for </a:t>
            </a:r>
            <a:r>
              <a:rPr lang="en-US" b="1" smtClean="0">
                <a:solidFill>
                  <a:srgbClr val="FFFFFF"/>
                </a:solidFill>
              </a:rPr>
              <a:t>Research open now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F2841-5130-475B-86D4-F24E6468C2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elvetica All of the Times Alway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28432</TotalTime>
  <Words>650</Words>
  <Application>Microsoft Macintosh PowerPoint</Application>
  <PresentationFormat>On-screen Show (4:3)</PresentationFormat>
  <Paragraphs>147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Ohio Sea Grant College Program and Stone Laboratory </vt:lpstr>
      <vt:lpstr>Jeffrey M. Reutter, Ph.D., Director</vt:lpstr>
      <vt:lpstr>What is Ohio Sea Grant?</vt:lpstr>
      <vt:lpstr>What is Stone Lab?</vt:lpstr>
      <vt:lpstr>PowerPoint Presentation</vt:lpstr>
      <vt:lpstr>Stone Laboratory: Ohio’s Lake Erie Laboratory</vt:lpstr>
      <vt:lpstr>Research Building with  AVC in Background</vt:lpstr>
      <vt:lpstr>Research Vessels</vt:lpstr>
      <vt:lpstr>Sea Grant and Stone Lab</vt:lpstr>
      <vt:lpstr>Sea Grant and Stone Lab:  Since 1978</vt:lpstr>
      <vt:lpstr>Improving Science Education in Ohio:  Stone Laboratory Story</vt:lpstr>
      <vt:lpstr>Aquatic Science  Field Trips/Workshops</vt:lpstr>
      <vt:lpstr>Trawling for Fish</vt:lpstr>
      <vt:lpstr>Examining Plankton Sample</vt:lpstr>
      <vt:lpstr>PowerPoint Presentation</vt:lpstr>
      <vt:lpstr>Upper Level Courses</vt:lpstr>
      <vt:lpstr>Introductory Courses</vt:lpstr>
      <vt:lpstr>1-week Courses for College Students &amp; Teachers</vt:lpstr>
      <vt:lpstr>Workshops</vt:lpstr>
      <vt:lpstr>Opportunities to Visit Stone Lab</vt:lpstr>
      <vt:lpstr>New Solar Pavilion</vt:lpstr>
      <vt:lpstr>Solar Thermal on  Dining Hall Roof</vt:lpstr>
      <vt:lpstr>Contact information: Dr. Jeff Reutter, Director</vt:lpstr>
    </vt:vector>
  </TitlesOfParts>
  <Company>Ohio Sea Grant College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Rettuer</dc:creator>
  <cp:lastModifiedBy>Jeffrey Reutter</cp:lastModifiedBy>
  <cp:revision>393</cp:revision>
  <cp:lastPrinted>2012-04-11T11:57:51Z</cp:lastPrinted>
  <dcterms:created xsi:type="dcterms:W3CDTF">2010-04-27T17:46:05Z</dcterms:created>
  <dcterms:modified xsi:type="dcterms:W3CDTF">2013-04-02T10:28:49Z</dcterms:modified>
</cp:coreProperties>
</file>