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3"/>
  </p:notesMasterIdLst>
  <p:sldIdLst>
    <p:sldId id="437" r:id="rId2"/>
    <p:sldId id="387" r:id="rId3"/>
    <p:sldId id="417" r:id="rId4"/>
    <p:sldId id="418" r:id="rId5"/>
    <p:sldId id="380" r:id="rId6"/>
    <p:sldId id="426" r:id="rId7"/>
    <p:sldId id="441" r:id="rId8"/>
    <p:sldId id="443" r:id="rId9"/>
    <p:sldId id="442" r:id="rId10"/>
    <p:sldId id="444" r:id="rId11"/>
    <p:sldId id="445" r:id="rId12"/>
    <p:sldId id="376" r:id="rId13"/>
    <p:sldId id="446" r:id="rId14"/>
    <p:sldId id="447" r:id="rId15"/>
    <p:sldId id="427" r:id="rId16"/>
    <p:sldId id="430" r:id="rId17"/>
    <p:sldId id="440" r:id="rId18"/>
    <p:sldId id="434" r:id="rId19"/>
    <p:sldId id="419" r:id="rId20"/>
    <p:sldId id="439" r:id="rId21"/>
    <p:sldId id="44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CC00"/>
    <a:srgbClr val="000000"/>
    <a:srgbClr val="99FF66"/>
    <a:srgbClr val="CC9900"/>
    <a:srgbClr val="996633"/>
    <a:srgbClr val="FFFF66"/>
    <a:srgbClr val="00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3" autoAdjust="0"/>
    <p:restoredTop sz="92806" autoAdjust="0"/>
  </p:normalViewPr>
  <p:slideViewPr>
    <p:cSldViewPr snapToGrid="0">
      <p:cViewPr>
        <p:scale>
          <a:sx n="120" d="100"/>
          <a:sy n="120" d="100"/>
        </p:scale>
        <p:origin x="-1350"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p>
        </p:txBody>
      </p:sp>
      <p:sp>
        <p:nvSpPr>
          <p:cNvPr id="192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2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2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192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F8543D46-53E6-4332-9255-02900140DBB1}" type="slidenum">
              <a:rPr lang="en-US"/>
              <a:pPr>
                <a:defRPr/>
              </a:pPr>
              <a:t>‹#›</a:t>
            </a:fld>
            <a:endParaRPr lang="en-US"/>
          </a:p>
        </p:txBody>
      </p:sp>
    </p:spTree>
    <p:extLst>
      <p:ext uri="{BB962C8B-B14F-4D97-AF65-F5344CB8AC3E}">
        <p14:creationId xmlns="" xmlns:p14="http://schemas.microsoft.com/office/powerpoint/2010/main" val="1637074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B21679-1A7F-4B18-BA89-102DB1E1314E}" type="slidenum">
              <a:rPr lang="en-US" smtClean="0"/>
              <a:pPr eaLnBrk="1" hangingPunct="1"/>
              <a:t>5</a:t>
            </a:fld>
            <a:endParaRPr lang="en-US" smtClean="0"/>
          </a:p>
        </p:txBody>
      </p:sp>
      <p:sp>
        <p:nvSpPr>
          <p:cNvPr id="31747" name="Slide Image Placeholder 1"/>
          <p:cNvSpPr>
            <a:spLocks noGrp="1" noRot="1" noChangeAspect="1" noTextEdit="1"/>
          </p:cNvSpPr>
          <p:nvPr>
            <p:ph type="sldImg"/>
          </p:nvPr>
        </p:nvSpPr>
        <p:spPr>
          <a:ln/>
        </p:spPr>
      </p:sp>
      <p:sp>
        <p:nvSpPr>
          <p:cNvPr id="3174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lstStyle/>
          <a:p>
            <a:pPr eaLnBrk="1" hangingPunct="1">
              <a:spcBef>
                <a:spcPct val="0"/>
              </a:spcBef>
            </a:pPr>
            <a:r>
              <a:rPr lang="en-CA" sz="1300" dirty="0" smtClean="0"/>
              <a:t>We've used two types of climate models in our studies - the global climate models, and the more localized Regional Climate models, adapted to the Hydroclimatology of the Great lakes.</a:t>
            </a:r>
          </a:p>
          <a:p>
            <a:pPr eaLnBrk="1" hangingPunct="1">
              <a:spcBef>
                <a:spcPct val="0"/>
              </a:spcBef>
            </a:pPr>
            <a:endParaRPr lang="en-CA" sz="1300" dirty="0" smtClean="0"/>
          </a:p>
          <a:p>
            <a:pPr eaLnBrk="1" hangingPunct="1">
              <a:spcBef>
                <a:spcPct val="0"/>
              </a:spcBef>
            </a:pPr>
            <a:r>
              <a:rPr lang="en-CA" sz="1300" dirty="0" smtClean="0"/>
              <a:t>The GCMs generally show the following characteristics a  much wider range of low  and high water levels. Overall, the RCMs predict that NBS will be near historic norms - certainly well within the band of </a:t>
            </a:r>
            <a:r>
              <a:rPr lang="en-CA" sz="1300" dirty="0" err="1" smtClean="0"/>
              <a:t>paleo</a:t>
            </a:r>
            <a:r>
              <a:rPr lang="en-CA" sz="1300" dirty="0" smtClean="0"/>
              <a:t>-climate excursions.</a:t>
            </a:r>
          </a:p>
          <a:p>
            <a:pPr eaLnBrk="1" hangingPunct="1">
              <a:spcBef>
                <a:spcPct val="0"/>
              </a:spcBef>
            </a:pPr>
            <a:endParaRPr lang="en-CA" dirty="0" smtClean="0"/>
          </a:p>
        </p:txBody>
      </p:sp>
      <p:sp>
        <p:nvSpPr>
          <p:cNvPr id="3174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nchor="b"/>
          <a:lstStyle>
            <a:lvl1pPr defTabSz="863600" eaLnBrk="0" hangingPunct="0">
              <a:defRPr>
                <a:solidFill>
                  <a:schemeClr val="tx1"/>
                </a:solidFill>
                <a:latin typeface="Arial" charset="0"/>
              </a:defRPr>
            </a:lvl1pPr>
            <a:lvl2pPr marL="742950" indent="-285750" defTabSz="863600" eaLnBrk="0" hangingPunct="0">
              <a:defRPr>
                <a:solidFill>
                  <a:schemeClr val="tx1"/>
                </a:solidFill>
                <a:latin typeface="Arial" charset="0"/>
              </a:defRPr>
            </a:lvl2pPr>
            <a:lvl3pPr marL="1143000" indent="-228600" defTabSz="863600" eaLnBrk="0" hangingPunct="0">
              <a:defRPr>
                <a:solidFill>
                  <a:schemeClr val="tx1"/>
                </a:solidFill>
                <a:latin typeface="Arial" charset="0"/>
              </a:defRPr>
            </a:lvl3pPr>
            <a:lvl4pPr marL="1600200" indent="-228600" defTabSz="863600" eaLnBrk="0" hangingPunct="0">
              <a:defRPr>
                <a:solidFill>
                  <a:schemeClr val="tx1"/>
                </a:solidFill>
                <a:latin typeface="Arial" charset="0"/>
              </a:defRPr>
            </a:lvl4pPr>
            <a:lvl5pPr marL="2057400" indent="-228600" defTabSz="863600" eaLnBrk="0" hangingPunct="0">
              <a:defRPr>
                <a:solidFill>
                  <a:schemeClr val="tx1"/>
                </a:solidFill>
                <a:latin typeface="Arial" charset="0"/>
              </a:defRPr>
            </a:lvl5pPr>
            <a:lvl6pPr marL="2514600" indent="-228600" defTabSz="863600" eaLnBrk="0" fontAlgn="base" hangingPunct="0">
              <a:spcBef>
                <a:spcPct val="0"/>
              </a:spcBef>
              <a:spcAft>
                <a:spcPct val="0"/>
              </a:spcAft>
              <a:defRPr>
                <a:solidFill>
                  <a:schemeClr val="tx1"/>
                </a:solidFill>
                <a:latin typeface="Arial" charset="0"/>
              </a:defRPr>
            </a:lvl6pPr>
            <a:lvl7pPr marL="2971800" indent="-228600" defTabSz="863600" eaLnBrk="0" fontAlgn="base" hangingPunct="0">
              <a:spcBef>
                <a:spcPct val="0"/>
              </a:spcBef>
              <a:spcAft>
                <a:spcPct val="0"/>
              </a:spcAft>
              <a:defRPr>
                <a:solidFill>
                  <a:schemeClr val="tx1"/>
                </a:solidFill>
                <a:latin typeface="Arial" charset="0"/>
              </a:defRPr>
            </a:lvl7pPr>
            <a:lvl8pPr marL="3429000" indent="-228600" defTabSz="863600" eaLnBrk="0" fontAlgn="base" hangingPunct="0">
              <a:spcBef>
                <a:spcPct val="0"/>
              </a:spcBef>
              <a:spcAft>
                <a:spcPct val="0"/>
              </a:spcAft>
              <a:defRPr>
                <a:solidFill>
                  <a:schemeClr val="tx1"/>
                </a:solidFill>
                <a:latin typeface="Arial" charset="0"/>
              </a:defRPr>
            </a:lvl8pPr>
            <a:lvl9pPr marL="3886200" indent="-228600" defTabSz="863600" eaLnBrk="0" fontAlgn="base" hangingPunct="0">
              <a:spcBef>
                <a:spcPct val="0"/>
              </a:spcBef>
              <a:spcAft>
                <a:spcPct val="0"/>
              </a:spcAft>
              <a:defRPr>
                <a:solidFill>
                  <a:schemeClr val="tx1"/>
                </a:solidFill>
                <a:latin typeface="Arial" charset="0"/>
              </a:defRPr>
            </a:lvl9pPr>
          </a:lstStyle>
          <a:p>
            <a:pPr algn="r" eaLnBrk="1" hangingPunct="1"/>
            <a:fld id="{B373722A-6A64-4131-966D-5E08830654CF}" type="slidenum">
              <a:rPr lang="en-US" sz="1200">
                <a:latin typeface="Calibri" pitchFamily="34" charset="0"/>
              </a:rPr>
              <a:pPr algn="r" eaLnBrk="1" hangingPunct="1"/>
              <a:t>5</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Vulnerability</a:t>
            </a:r>
            <a:r>
              <a:rPr lang="en-US" baseline="0" dirty="0" smtClean="0"/>
              <a:t> and Threshold concepts…</a:t>
            </a:r>
            <a:endParaRPr lang="en-US" dirty="0"/>
          </a:p>
        </p:txBody>
      </p:sp>
      <p:sp>
        <p:nvSpPr>
          <p:cNvPr id="4" name="Slide Number Placeholder 3"/>
          <p:cNvSpPr>
            <a:spLocks noGrp="1"/>
          </p:cNvSpPr>
          <p:nvPr>
            <p:ph type="sldNum" sz="quarter" idx="10"/>
          </p:nvPr>
        </p:nvSpPr>
        <p:spPr/>
        <p:txBody>
          <a:bodyPr/>
          <a:lstStyle/>
          <a:p>
            <a:fld id="{67268B75-3572-4583-AFE0-F85FFD225A15}" type="slidenum">
              <a:rPr lang="en-US" smtClean="0"/>
              <a:pPr/>
              <a:t>13</a:t>
            </a:fld>
            <a:endParaRPr lang="en-US"/>
          </a:p>
        </p:txBody>
      </p:sp>
    </p:spTree>
    <p:extLst>
      <p:ext uri="{BB962C8B-B14F-4D97-AF65-F5344CB8AC3E}">
        <p14:creationId xmlns="" xmlns:p14="http://schemas.microsoft.com/office/powerpoint/2010/main" val="7806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CA" dirty="0"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77DFF1-0994-4D79-BEF5-2195F39E11F5}"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CA" dirty="0"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77DFF1-0994-4D79-BEF5-2195F39E11F5}" type="slidenum">
              <a:rPr lang="en-US" smtClean="0"/>
              <a:pPr fontAlgn="base">
                <a:spcBef>
                  <a:spcPct val="0"/>
                </a:spcBef>
                <a:spcAft>
                  <a:spcPct val="0"/>
                </a:spcAft>
                <a:defRPr/>
              </a:pPr>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cs typeface="+mn-cs"/>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cs typeface="+mn-cs"/>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cs typeface="+mn-cs"/>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cs typeface="+mn-cs"/>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cs typeface="+mn-cs"/>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cs typeface="+mn-cs"/>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cs typeface="+mn-cs"/>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cs typeface="+mn-cs"/>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cs typeface="+mn-cs"/>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cs typeface="+mn-cs"/>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grpSp>
        </p:grpSp>
      </p:grpSp>
      <p:sp>
        <p:nvSpPr>
          <p:cNvPr id="272450" name="Rectangle 66"/>
          <p:cNvSpPr>
            <a:spLocks noGrp="1" noChangeArrowheads="1"/>
          </p:cNvSpPr>
          <p:nvPr>
            <p:ph type="ctrTitle" sz="quarter"/>
          </p:nvPr>
        </p:nvSpPr>
        <p:spPr>
          <a:xfrm>
            <a:off x="685800" y="1692275"/>
            <a:ext cx="7772400" cy="1736725"/>
          </a:xfrm>
        </p:spPr>
        <p:txBody>
          <a:bodyPr anchor="b"/>
          <a:lstStyle>
            <a:lvl1pPr>
              <a:defRPr/>
            </a:lvl1pPr>
          </a:lstStyle>
          <a:p>
            <a:r>
              <a:rPr lang="en-US"/>
              <a:t>Click to edit Master title style</a:t>
            </a:r>
          </a:p>
        </p:txBody>
      </p:sp>
      <p:sp>
        <p:nvSpPr>
          <p:cNvPr id="27245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0D4709D4-CEB8-4BC2-B210-F975F75169D4}" type="slidenum">
              <a:rPr lang="en-US"/>
              <a:pPr>
                <a:defRPr/>
              </a:pPr>
              <a:t>‹#›</a:t>
            </a:fld>
            <a:endParaRPr lang="en-US"/>
          </a:p>
        </p:txBody>
      </p:sp>
    </p:spTree>
    <p:extLst>
      <p:ext uri="{BB962C8B-B14F-4D97-AF65-F5344CB8AC3E}">
        <p14:creationId xmlns="" xmlns:p14="http://schemas.microsoft.com/office/powerpoint/2010/main" val="4207070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17DA7B55-B291-44D3-ACD5-3688855BB736}" type="slidenum">
              <a:rPr lang="en-US"/>
              <a:pPr>
                <a:defRPr/>
              </a:pPr>
              <a:t>‹#›</a:t>
            </a:fld>
            <a:endParaRPr lang="en-US"/>
          </a:p>
        </p:txBody>
      </p:sp>
    </p:spTree>
    <p:extLst>
      <p:ext uri="{BB962C8B-B14F-4D97-AF65-F5344CB8AC3E}">
        <p14:creationId xmlns="" xmlns:p14="http://schemas.microsoft.com/office/powerpoint/2010/main" val="32686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B9B3FE9C-AFF1-4FC7-A1A2-7DBF27A30488}" type="slidenum">
              <a:rPr lang="en-US"/>
              <a:pPr>
                <a:defRPr/>
              </a:pPr>
              <a:t>‹#›</a:t>
            </a:fld>
            <a:endParaRPr lang="en-US"/>
          </a:p>
        </p:txBody>
      </p:sp>
    </p:spTree>
    <p:extLst>
      <p:ext uri="{BB962C8B-B14F-4D97-AF65-F5344CB8AC3E}">
        <p14:creationId xmlns="" xmlns:p14="http://schemas.microsoft.com/office/powerpoint/2010/main" val="208293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C0E3E721-E911-41BF-BD4B-95AE4462649B}" type="slidenum">
              <a:rPr lang="en-US"/>
              <a:pPr>
                <a:defRPr/>
              </a:pPr>
              <a:t>‹#›</a:t>
            </a:fld>
            <a:endParaRPr lang="en-US"/>
          </a:p>
        </p:txBody>
      </p:sp>
    </p:spTree>
    <p:extLst>
      <p:ext uri="{BB962C8B-B14F-4D97-AF65-F5344CB8AC3E}">
        <p14:creationId xmlns="" xmlns:p14="http://schemas.microsoft.com/office/powerpoint/2010/main" val="3182919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6EA46E5B-FA21-45D6-83CE-9F91AD56004C}" type="slidenum">
              <a:rPr lang="en-US"/>
              <a:pPr>
                <a:defRPr/>
              </a:pPr>
              <a:t>‹#›</a:t>
            </a:fld>
            <a:endParaRPr lang="en-US"/>
          </a:p>
        </p:txBody>
      </p:sp>
    </p:spTree>
    <p:extLst>
      <p:ext uri="{BB962C8B-B14F-4D97-AF65-F5344CB8AC3E}">
        <p14:creationId xmlns="" xmlns:p14="http://schemas.microsoft.com/office/powerpoint/2010/main" val="263173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2012DCDD-D864-45A7-ABF0-6F98DFC53593}" type="slidenum">
              <a:rPr lang="en-US"/>
              <a:pPr>
                <a:defRPr/>
              </a:pPr>
              <a:t>‹#›</a:t>
            </a:fld>
            <a:endParaRPr lang="en-US"/>
          </a:p>
        </p:txBody>
      </p:sp>
    </p:spTree>
    <p:extLst>
      <p:ext uri="{BB962C8B-B14F-4D97-AF65-F5344CB8AC3E}">
        <p14:creationId xmlns="" xmlns:p14="http://schemas.microsoft.com/office/powerpoint/2010/main" val="300129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52FE06E7-1307-443A-8FE7-D98BD37536B9}" type="slidenum">
              <a:rPr lang="en-US"/>
              <a:pPr>
                <a:defRPr/>
              </a:pPr>
              <a:t>‹#›</a:t>
            </a:fld>
            <a:endParaRPr lang="en-US"/>
          </a:p>
        </p:txBody>
      </p:sp>
    </p:spTree>
    <p:extLst>
      <p:ext uri="{BB962C8B-B14F-4D97-AF65-F5344CB8AC3E}">
        <p14:creationId xmlns="" xmlns:p14="http://schemas.microsoft.com/office/powerpoint/2010/main" val="192687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D3C59F18-402D-49EB-8758-72593A7D4F47}" type="slidenum">
              <a:rPr lang="en-US"/>
              <a:pPr>
                <a:defRPr/>
              </a:pPr>
              <a:t>‹#›</a:t>
            </a:fld>
            <a:endParaRPr lang="en-US"/>
          </a:p>
        </p:txBody>
      </p:sp>
    </p:spTree>
    <p:extLst>
      <p:ext uri="{BB962C8B-B14F-4D97-AF65-F5344CB8AC3E}">
        <p14:creationId xmlns="" xmlns:p14="http://schemas.microsoft.com/office/powerpoint/2010/main" val="99995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DFF1327D-EA8A-41BE-9578-AA8222B9F1E8}" type="slidenum">
              <a:rPr lang="en-US"/>
              <a:pPr>
                <a:defRPr/>
              </a:pPr>
              <a:t>‹#›</a:t>
            </a:fld>
            <a:endParaRPr lang="en-US"/>
          </a:p>
        </p:txBody>
      </p:sp>
    </p:spTree>
    <p:extLst>
      <p:ext uri="{BB962C8B-B14F-4D97-AF65-F5344CB8AC3E}">
        <p14:creationId xmlns="" xmlns:p14="http://schemas.microsoft.com/office/powerpoint/2010/main" val="407139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866271BB-3879-4AB7-B3E9-AB726EFC946A}" type="slidenum">
              <a:rPr lang="en-US"/>
              <a:pPr>
                <a:defRPr/>
              </a:pPr>
              <a:t>‹#›</a:t>
            </a:fld>
            <a:endParaRPr lang="en-US"/>
          </a:p>
        </p:txBody>
      </p:sp>
    </p:spTree>
    <p:extLst>
      <p:ext uri="{BB962C8B-B14F-4D97-AF65-F5344CB8AC3E}">
        <p14:creationId xmlns="" xmlns:p14="http://schemas.microsoft.com/office/powerpoint/2010/main" val="228111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8E56CBD0-4A67-44DE-9813-A04E24E47C8B}" type="slidenum">
              <a:rPr lang="en-US"/>
              <a:pPr>
                <a:defRPr/>
              </a:pPr>
              <a:t>‹#›</a:t>
            </a:fld>
            <a:endParaRPr lang="en-US"/>
          </a:p>
        </p:txBody>
      </p:sp>
    </p:spTree>
    <p:extLst>
      <p:ext uri="{BB962C8B-B14F-4D97-AF65-F5344CB8AC3E}">
        <p14:creationId xmlns="" xmlns:p14="http://schemas.microsoft.com/office/powerpoint/2010/main" val="143898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hangingPunct="0">
              <a:defRPr/>
            </a:pPr>
            <a:endParaRPr lang="en-US">
              <a:cs typeface="+mn-cs"/>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3528" y="3715"/>
              <a:ext cx="792" cy="521"/>
              <a:chOff x="3527" y="3715"/>
              <a:chExt cx="792" cy="521"/>
            </a:xfrm>
          </p:grpSpPr>
          <p:sp>
            <p:nvSpPr>
              <p:cNvPr id="27136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cs typeface="+mn-cs"/>
                </a:endParaRPr>
              </a:p>
            </p:txBody>
          </p:sp>
          <p:sp>
            <p:nvSpPr>
              <p:cNvPr id="27136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27136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27136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27137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271371"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71372"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cs typeface="+mn-cs"/>
                </a:endParaRPr>
              </a:p>
            </p:txBody>
          </p:sp>
          <p:sp>
            <p:nvSpPr>
              <p:cNvPr id="271373"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27137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cs typeface="+mn-cs"/>
                </a:endParaRPr>
              </a:p>
            </p:txBody>
          </p:sp>
          <p:sp>
            <p:nvSpPr>
              <p:cNvPr id="27137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cs typeface="+mn-cs"/>
                </a:endParaRPr>
              </a:p>
            </p:txBody>
          </p:sp>
          <p:sp>
            <p:nvSpPr>
              <p:cNvPr id="27137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27137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27137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27138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27138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27138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27138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27138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27138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cs typeface="+mn-cs"/>
                </a:endParaRPr>
              </a:p>
            </p:txBody>
          </p:sp>
          <p:sp>
            <p:nvSpPr>
              <p:cNvPr id="27138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7138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cs typeface="+mn-cs"/>
                </a:endParaRPr>
              </a:p>
            </p:txBody>
          </p:sp>
          <p:sp>
            <p:nvSpPr>
              <p:cNvPr id="27138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cs typeface="+mn-cs"/>
                </a:endParaRPr>
              </a:p>
            </p:txBody>
          </p:sp>
          <p:sp>
            <p:nvSpPr>
              <p:cNvPr id="27138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cs typeface="+mn-cs"/>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7139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27139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27139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27139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7139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7139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7140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7140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7140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7140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7140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cs typeface="+mn-cs"/>
                </a:endParaRPr>
              </a:p>
            </p:txBody>
          </p:sp>
          <p:sp>
            <p:nvSpPr>
              <p:cNvPr id="27140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7140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7140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cs typeface="+mn-cs"/>
                </a:endParaRPr>
              </a:p>
            </p:txBody>
          </p:sp>
          <p:sp>
            <p:nvSpPr>
              <p:cNvPr id="27140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27141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27141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27141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27141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grpSp>
        </p:grpSp>
      </p:grpSp>
      <p:sp>
        <p:nvSpPr>
          <p:cNvPr id="27142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7142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1429"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cs typeface="+mn-cs"/>
              </a:defRPr>
            </a:lvl1pPr>
          </a:lstStyle>
          <a:p>
            <a:pPr>
              <a:defRPr/>
            </a:pPr>
            <a:endParaRPr lang="en-US"/>
          </a:p>
        </p:txBody>
      </p:sp>
      <p:sp>
        <p:nvSpPr>
          <p:cNvPr id="271430"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cs typeface="+mn-cs"/>
              </a:defRPr>
            </a:lvl1pPr>
          </a:lstStyle>
          <a:p>
            <a:pPr>
              <a:defRPr/>
            </a:pPr>
            <a:endParaRPr lang="en-US"/>
          </a:p>
        </p:txBody>
      </p:sp>
      <p:sp>
        <p:nvSpPr>
          <p:cNvPr id="27143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cs typeface="+mn-cs"/>
              </a:defRPr>
            </a:lvl1pPr>
          </a:lstStyle>
          <a:p>
            <a:pPr>
              <a:defRPr/>
            </a:pPr>
            <a:fld id="{0D2B6A27-A849-49F4-BDE6-E3BB8F3E1DC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7"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descr="GL-elev_hillshade3-w-sheds"/>
          <p:cNvPicPr>
            <a:picLocks noChangeAspect="1" noChangeArrowheads="1"/>
          </p:cNvPicPr>
          <p:nvPr/>
        </p:nvPicPr>
        <p:blipFill>
          <a:blip r:embed="rId2" cstate="print">
            <a:lum bright="-20000" contrast="15000"/>
          </a:blip>
          <a:srcRect/>
          <a:stretch>
            <a:fillRect/>
          </a:stretch>
        </p:blipFill>
        <p:spPr bwMode="auto">
          <a:xfrm>
            <a:off x="-5547" y="-13860"/>
            <a:ext cx="9144000" cy="6858000"/>
          </a:xfrm>
          <a:prstGeom prst="rect">
            <a:avLst/>
          </a:prstGeom>
          <a:noFill/>
        </p:spPr>
      </p:pic>
      <p:sp>
        <p:nvSpPr>
          <p:cNvPr id="4" name="Title 3"/>
          <p:cNvSpPr>
            <a:spLocks noGrp="1"/>
          </p:cNvSpPr>
          <p:nvPr>
            <p:ph type="ctrTitle" sz="quarter"/>
          </p:nvPr>
        </p:nvSpPr>
        <p:spPr>
          <a:xfrm>
            <a:off x="685800" y="689957"/>
            <a:ext cx="7772400" cy="1604356"/>
          </a:xfrm>
        </p:spPr>
        <p:txBody>
          <a:bodyPr/>
          <a:lstStyle/>
          <a:p>
            <a:r>
              <a:rPr lang="en-US" dirty="0" smtClean="0"/>
              <a:t>Great Lakes Water Levels and Coastal Systems</a:t>
            </a:r>
            <a:endParaRPr lang="en-US" dirty="0"/>
          </a:p>
        </p:txBody>
      </p:sp>
      <p:sp>
        <p:nvSpPr>
          <p:cNvPr id="5" name="Subtitle 4"/>
          <p:cNvSpPr>
            <a:spLocks noGrp="1"/>
          </p:cNvSpPr>
          <p:nvPr>
            <p:ph type="subTitle" sz="quarter" idx="1"/>
          </p:nvPr>
        </p:nvSpPr>
        <p:spPr>
          <a:xfrm>
            <a:off x="831273" y="2552007"/>
            <a:ext cx="7564581" cy="1080655"/>
          </a:xfrm>
        </p:spPr>
        <p:txBody>
          <a:bodyPr/>
          <a:lstStyle/>
          <a:p>
            <a:r>
              <a:rPr lang="en-US" dirty="0" smtClean="0"/>
              <a:t>Coastal Resiliency and Climate Change</a:t>
            </a:r>
            <a:endParaRPr lang="en-US" dirty="0"/>
          </a:p>
        </p:txBody>
      </p:sp>
      <p:sp>
        <p:nvSpPr>
          <p:cNvPr id="6" name="Subtitle 4"/>
          <p:cNvSpPr txBox="1">
            <a:spLocks/>
          </p:cNvSpPr>
          <p:nvPr/>
        </p:nvSpPr>
        <p:spPr bwMode="auto">
          <a:xfrm>
            <a:off x="834039" y="4383633"/>
            <a:ext cx="7564581" cy="21584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defRPr/>
            </a:pPr>
            <a:r>
              <a:rPr lang="en-US" sz="2400" kern="0" dirty="0" smtClean="0">
                <a:effectLst>
                  <a:outerShdw blurRad="38100" dist="38100" dir="2700000" algn="tl">
                    <a:srgbClr val="000000"/>
                  </a:outerShdw>
                </a:effectLst>
                <a:latin typeface="+mn-lt"/>
                <a:cs typeface="+mn-cs"/>
              </a:rPr>
              <a:t>Scudder D. Mackey, Ph.D.</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Ohio</a:t>
            </a:r>
            <a:r>
              <a:rPr kumimoji="0" lang="en-US"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Department of Natural Resources</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defRPr/>
            </a:pPr>
            <a:endParaRPr lang="en-US" sz="2400" kern="0" baseline="0" dirty="0" smtClean="0">
              <a:effectLst>
                <a:outerShdw blurRad="38100" dist="38100" dir="2700000" algn="tl">
                  <a:srgbClr val="000000"/>
                </a:outerShdw>
              </a:effectLst>
              <a:latin typeface="+mn-lt"/>
              <a:cs typeface="+mn-cs"/>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defRPr/>
            </a:pPr>
            <a:r>
              <a:rPr kumimoji="0" lang="en-US" sz="20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Lake Erie Millennium Conference</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defRPr/>
            </a:pPr>
            <a:r>
              <a:rPr lang="en-US" sz="2000" kern="0" noProof="0" dirty="0" smtClean="0">
                <a:effectLst>
                  <a:outerShdw blurRad="38100" dist="38100" dir="2700000" algn="tl">
                    <a:srgbClr val="000000"/>
                  </a:outerShdw>
                </a:effectLst>
                <a:latin typeface="+mn-lt"/>
                <a:cs typeface="+mn-cs"/>
              </a:rPr>
              <a:t>October 30, 2013</a:t>
            </a:r>
            <a:endParaRPr kumimoji="0" lang="en-US"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57200" y="277813"/>
            <a:ext cx="8229600" cy="978493"/>
          </a:xfrm>
        </p:spPr>
        <p:txBody>
          <a:bodyPr/>
          <a:lstStyle/>
          <a:p>
            <a:r>
              <a:rPr lang="en-US" sz="3600" dirty="0" smtClean="0"/>
              <a:t>Sand Resource Management</a:t>
            </a:r>
            <a:endParaRPr lang="en-US" sz="3600" dirty="0">
              <a:solidFill>
                <a:schemeClr val="tx1"/>
              </a:solidFill>
            </a:endParaRPr>
          </a:p>
        </p:txBody>
      </p:sp>
      <p:sp>
        <p:nvSpPr>
          <p:cNvPr id="3" name="Content Placeholder 2"/>
          <p:cNvSpPr>
            <a:spLocks noGrp="1"/>
          </p:cNvSpPr>
          <p:nvPr>
            <p:ph idx="1"/>
          </p:nvPr>
        </p:nvSpPr>
        <p:spPr>
          <a:xfrm>
            <a:off x="457200" y="1502796"/>
            <a:ext cx="8440310" cy="4810539"/>
          </a:xfrm>
        </p:spPr>
        <p:txBody>
          <a:bodyPr/>
          <a:lstStyle/>
          <a:p>
            <a:pPr>
              <a:buNone/>
            </a:pPr>
            <a:r>
              <a:rPr lang="en-US" sz="2500" dirty="0" smtClean="0"/>
              <a:t>	</a:t>
            </a:r>
            <a:r>
              <a:rPr lang="en-US" sz="2400" dirty="0" smtClean="0">
                <a:solidFill>
                  <a:srgbClr val="FFFF00"/>
                </a:solidFill>
              </a:rPr>
              <a:t>Collaborative effort between the Ohio Division of Geological Survey and ODNR Office of Coastal Management</a:t>
            </a:r>
          </a:p>
          <a:p>
            <a:pPr>
              <a:buNone/>
            </a:pPr>
            <a:endParaRPr lang="en-US" sz="2000" dirty="0" smtClean="0">
              <a:solidFill>
                <a:srgbClr val="FFFF00"/>
              </a:solidFill>
            </a:endParaRPr>
          </a:p>
          <a:p>
            <a:r>
              <a:rPr lang="en-US" sz="2500" dirty="0" smtClean="0"/>
              <a:t>Calculate volume of coarse-grained sediment contributed to the littoral zone by bluff erosion.</a:t>
            </a:r>
          </a:p>
          <a:p>
            <a:r>
              <a:rPr lang="en-US" sz="2500" dirty="0" smtClean="0"/>
              <a:t>Volume is annualized and expressed as cubic yards/year. Surrogate for net sediment transport rate.</a:t>
            </a:r>
          </a:p>
          <a:p>
            <a:endParaRPr lang="en-US" sz="2500" dirty="0" smtClean="0"/>
          </a:p>
          <a:p>
            <a:r>
              <a:rPr lang="en-US" sz="2500" dirty="0" smtClean="0"/>
              <a:t>Can be used to quantify cumulative impacts of shore protection on sand resources and nearshore habitat.</a:t>
            </a:r>
          </a:p>
        </p:txBody>
      </p:sp>
    </p:spTree>
    <p:extLst>
      <p:ext uri="{BB962C8B-B14F-4D97-AF65-F5344CB8AC3E}">
        <p14:creationId xmlns:p14="http://schemas.microsoft.com/office/powerpoint/2010/main" xmlns="" val="2629660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59588"/>
          </a:xfrm>
          <a:prstGeom prst="rect">
            <a:avLst/>
          </a:prstGeom>
          <a:solidFill>
            <a:srgbClr val="000000"/>
          </a:solidFill>
          <a:ln w="12700" cap="sq" algn="ctr">
            <a:noFill/>
            <a:round/>
            <a:headEnd type="none" w="sm" len="sm"/>
            <a:tailEnd type="none" w="sm" len="sm"/>
          </a:ln>
        </p:spPr>
        <p:txBody>
          <a:bodyPr wrap="none"/>
          <a:lstStyle/>
          <a:p>
            <a:pPr eaLnBrk="0" hangingPunct="0"/>
            <a:endParaRPr lang="en-US" sz="1400" dirty="0">
              <a:solidFill>
                <a:srgbClr val="FFFF00"/>
              </a:solidFill>
            </a:endParaRPr>
          </a:p>
        </p:txBody>
      </p:sp>
      <p:pic>
        <p:nvPicPr>
          <p:cNvPr id="6" name="Picture 5" descr="North Kingsville Plot.png"/>
          <p:cNvPicPr>
            <a:picLocks noChangeAspect="1"/>
          </p:cNvPicPr>
          <p:nvPr/>
        </p:nvPicPr>
        <p:blipFill>
          <a:blip r:embed="rId2" cstate="print"/>
          <a:stretch>
            <a:fillRect/>
          </a:stretch>
        </p:blipFill>
        <p:spPr>
          <a:xfrm>
            <a:off x="1106210" y="23854"/>
            <a:ext cx="7020001" cy="678971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scription: http://media2.newsnet5.com/photo/2012/10/30/LakeErieWavesWEB_20121030093231_640_480.JPG"/>
          <p:cNvPicPr>
            <a:picLocks noChangeAspect="1" noChangeArrowheads="1"/>
          </p:cNvPicPr>
          <p:nvPr/>
        </p:nvPicPr>
        <p:blipFill>
          <a:blip r:embed="rId2" cstate="print"/>
          <a:srcRect/>
          <a:stretch>
            <a:fillRect/>
          </a:stretch>
        </p:blipFill>
        <p:spPr bwMode="auto">
          <a:xfrm>
            <a:off x="4802589" y="1804943"/>
            <a:ext cx="4036608" cy="4389122"/>
          </a:xfrm>
          <a:prstGeom prst="rect">
            <a:avLst/>
          </a:prstGeom>
          <a:noFill/>
          <a:ln w="9525">
            <a:noFill/>
            <a:miter lim="800000"/>
            <a:headEnd/>
            <a:tailEnd/>
          </a:ln>
        </p:spPr>
      </p:pic>
      <p:sp>
        <p:nvSpPr>
          <p:cNvPr id="2" name="Title 1"/>
          <p:cNvSpPr>
            <a:spLocks noGrp="1"/>
          </p:cNvSpPr>
          <p:nvPr>
            <p:ph type="title"/>
          </p:nvPr>
        </p:nvSpPr>
        <p:spPr>
          <a:xfrm>
            <a:off x="310100" y="277813"/>
            <a:ext cx="8579457" cy="1139825"/>
          </a:xfrm>
        </p:spPr>
        <p:txBody>
          <a:bodyPr/>
          <a:lstStyle/>
          <a:p>
            <a:pPr eaLnBrk="1" hangingPunct="1">
              <a:defRPr/>
            </a:pPr>
            <a:r>
              <a:rPr lang="en-US" sz="3600" dirty="0" smtClean="0"/>
              <a:t>Superstorm Sandy</a:t>
            </a:r>
            <a:br>
              <a:rPr lang="en-US" sz="3600" dirty="0" smtClean="0"/>
            </a:br>
            <a:r>
              <a:rPr lang="en-US" sz="2000" dirty="0" smtClean="0"/>
              <a:t>(1-year Anniversary)</a:t>
            </a:r>
            <a:endParaRPr lang="en-US" sz="2000" dirty="0"/>
          </a:p>
        </p:txBody>
      </p:sp>
      <p:sp>
        <p:nvSpPr>
          <p:cNvPr id="5" name="Content Placeholder 4"/>
          <p:cNvSpPr>
            <a:spLocks noGrp="1"/>
          </p:cNvSpPr>
          <p:nvPr>
            <p:ph sz="half" idx="1"/>
          </p:nvPr>
        </p:nvSpPr>
        <p:spPr>
          <a:xfrm>
            <a:off x="457199" y="1600200"/>
            <a:ext cx="4385145" cy="5257800"/>
          </a:xfrm>
        </p:spPr>
        <p:txBody>
          <a:bodyPr>
            <a:normAutofit fontScale="85000" lnSpcReduction="20000"/>
          </a:bodyPr>
          <a:lstStyle/>
          <a:p>
            <a:r>
              <a:rPr lang="en-US" dirty="0" smtClean="0"/>
              <a:t>Impacts of Superstorm Sandy included sand transport landward.</a:t>
            </a:r>
          </a:p>
          <a:p>
            <a:pPr lvl="1"/>
            <a:r>
              <a:rPr lang="en-US" dirty="0" smtClean="0"/>
              <a:t>Increase in beach widths</a:t>
            </a:r>
          </a:p>
          <a:p>
            <a:pPr lvl="1"/>
            <a:r>
              <a:rPr lang="en-US" dirty="0" smtClean="0"/>
              <a:t>Navigation channels blocked by sand</a:t>
            </a:r>
          </a:p>
          <a:p>
            <a:r>
              <a:rPr lang="en-US" dirty="0" smtClean="0"/>
              <a:t>Massive dredging effort spring 2013 a result of low Lake Erie water levels </a:t>
            </a:r>
            <a:r>
              <a:rPr lang="en-US" u="sng" dirty="0" smtClean="0"/>
              <a:t>and</a:t>
            </a:r>
            <a:r>
              <a:rPr lang="en-US" dirty="0" smtClean="0"/>
              <a:t> littoral sand transport by Sandy.</a:t>
            </a:r>
          </a:p>
          <a:p>
            <a:endParaRPr lang="en-US" dirty="0" smtClean="0"/>
          </a:p>
          <a:p>
            <a:r>
              <a:rPr lang="en-US" dirty="0" smtClean="0">
                <a:solidFill>
                  <a:srgbClr val="FFFF00"/>
                </a:solidFill>
              </a:rPr>
              <a:t>Nearshore habitat impacts are unknown.  Limited baseline data.  Change detection not possible.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oulais 045 small"/>
          <p:cNvPicPr>
            <a:picLocks noChangeAspect="1" noChangeArrowheads="1"/>
          </p:cNvPicPr>
          <p:nvPr/>
        </p:nvPicPr>
        <p:blipFill>
          <a:blip r:embed="rId3" cstate="print">
            <a:lum bright="-24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614" y="277813"/>
            <a:ext cx="8850086" cy="1469344"/>
          </a:xfrm>
        </p:spPr>
        <p:txBody>
          <a:bodyPr/>
          <a:lstStyle/>
          <a:p>
            <a:r>
              <a:rPr lang="en-US" sz="3200" dirty="0" smtClean="0"/>
              <a:t>Vulnerability Assessment and Thresholds for Restoration Projects</a:t>
            </a:r>
            <a:endParaRPr lang="en-US" sz="3200" dirty="0"/>
          </a:p>
        </p:txBody>
      </p:sp>
      <p:sp>
        <p:nvSpPr>
          <p:cNvPr id="3" name="Content Placeholder 2"/>
          <p:cNvSpPr>
            <a:spLocks noGrp="1"/>
          </p:cNvSpPr>
          <p:nvPr>
            <p:ph idx="1"/>
          </p:nvPr>
        </p:nvSpPr>
        <p:spPr>
          <a:xfrm>
            <a:off x="457200" y="1690007"/>
            <a:ext cx="8229600" cy="4436156"/>
          </a:xfrm>
        </p:spPr>
        <p:txBody>
          <a:bodyPr>
            <a:normAutofit fontScale="92500" lnSpcReduction="10000"/>
          </a:bodyPr>
          <a:lstStyle/>
          <a:p>
            <a:r>
              <a:rPr lang="en-US" sz="2400" dirty="0" smtClean="0"/>
              <a:t>Objective is to identify water-level ranges and thresholds that minimize adverse impacts to restoration projects and provide a mechanism to anticipate potential impacts due to changing water level regimes.</a:t>
            </a:r>
          </a:p>
          <a:p>
            <a:endParaRPr lang="en-US" sz="2400" dirty="0" smtClean="0"/>
          </a:p>
          <a:p>
            <a:pPr>
              <a:lnSpc>
                <a:spcPct val="90000"/>
              </a:lnSpc>
            </a:pPr>
            <a:r>
              <a:rPr lang="en-US" sz="2400" dirty="0" smtClean="0"/>
              <a:t>What parameters are required for your restoration project function successfully?</a:t>
            </a:r>
          </a:p>
          <a:p>
            <a:pPr lvl="1">
              <a:lnSpc>
                <a:spcPct val="90000"/>
              </a:lnSpc>
            </a:pPr>
            <a:r>
              <a:rPr lang="en-US" sz="2000" dirty="0" smtClean="0"/>
              <a:t>What are the thresholds beyond which your project will be severely compromised and eventually fail?</a:t>
            </a:r>
          </a:p>
          <a:p>
            <a:pPr lvl="1">
              <a:lnSpc>
                <a:spcPct val="90000"/>
              </a:lnSpc>
            </a:pPr>
            <a:r>
              <a:rPr lang="en-US" sz="2000" dirty="0" smtClean="0"/>
              <a:t>Is it plausible that those thresholds will be reached or surpassed?</a:t>
            </a:r>
          </a:p>
          <a:p>
            <a:pPr lvl="1">
              <a:lnSpc>
                <a:spcPct val="90000"/>
              </a:lnSpc>
            </a:pPr>
            <a:r>
              <a:rPr lang="en-US" sz="2000" dirty="0" smtClean="0"/>
              <a:t>If so, can you modify the design such that functionality is maintained or enhanced?</a:t>
            </a:r>
          </a:p>
          <a:p>
            <a:pPr lvl="1">
              <a:lnSpc>
                <a:spcPct val="90000"/>
              </a:lnSpc>
            </a:pPr>
            <a:r>
              <a:rPr lang="en-US" sz="2000" dirty="0" smtClean="0"/>
              <a:t>If not, are there alternative functional benefits that would accrue under a different set of conditions? (e.g. fish habitat converts to wetland habitat)</a:t>
            </a:r>
            <a:endParaRPr lang="en-US" sz="2000" dirty="0" smtClean="0">
              <a:solidFill>
                <a:srgbClr val="FFFF00"/>
              </a:solidFill>
            </a:endParaRPr>
          </a:p>
          <a:p>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Turkey Point 2 small"/>
          <p:cNvPicPr>
            <a:picLocks noChangeAspect="1" noChangeArrowheads="1"/>
          </p:cNvPicPr>
          <p:nvPr/>
        </p:nvPicPr>
        <p:blipFill>
          <a:blip r:embed="rId2" cstate="print">
            <a:lum bright="-25000"/>
          </a:blip>
          <a:srcRect/>
          <a:stretch>
            <a:fillRect/>
          </a:stretch>
        </p:blipFill>
        <p:spPr bwMode="auto">
          <a:xfrm>
            <a:off x="0" y="0"/>
            <a:ext cx="9144000" cy="6858000"/>
          </a:xfrm>
          <a:prstGeom prst="rect">
            <a:avLst/>
          </a:prstGeom>
          <a:noFill/>
          <a:ln w="9525">
            <a:noFill/>
            <a:miter lim="800000"/>
            <a:headEnd/>
            <a:tailEnd/>
          </a:ln>
        </p:spPr>
      </p:pic>
      <p:sp>
        <p:nvSpPr>
          <p:cNvPr id="15362" name="Rectangle 2"/>
          <p:cNvSpPr>
            <a:spLocks noGrp="1" noChangeArrowheads="1"/>
          </p:cNvSpPr>
          <p:nvPr>
            <p:ph type="title"/>
          </p:nvPr>
        </p:nvSpPr>
        <p:spPr>
          <a:xfrm>
            <a:off x="159026" y="236539"/>
            <a:ext cx="8881607" cy="956158"/>
          </a:xfrm>
        </p:spPr>
        <p:txBody>
          <a:bodyPr/>
          <a:lstStyle/>
          <a:p>
            <a:r>
              <a:rPr lang="en-US" sz="3200" dirty="0" smtClean="0"/>
              <a:t>How High is “High” and how Low is “Low”?</a:t>
            </a:r>
            <a:endParaRPr lang="en-US" sz="3200" dirty="0"/>
          </a:p>
        </p:txBody>
      </p:sp>
      <p:grpSp>
        <p:nvGrpSpPr>
          <p:cNvPr id="6" name="Group 25"/>
          <p:cNvGrpSpPr/>
          <p:nvPr/>
        </p:nvGrpSpPr>
        <p:grpSpPr>
          <a:xfrm>
            <a:off x="743025" y="1336239"/>
            <a:ext cx="7627824" cy="5287590"/>
            <a:chOff x="743025" y="1336239"/>
            <a:chExt cx="7627824" cy="5287590"/>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3025" y="1336239"/>
              <a:ext cx="7619635" cy="5287590"/>
            </a:xfrm>
            <a:prstGeom prst="rect">
              <a:avLst/>
            </a:prstGeom>
          </p:spPr>
        </p:pic>
        <p:cxnSp>
          <p:nvCxnSpPr>
            <p:cNvPr id="9" name="Straight Connector 8"/>
            <p:cNvCxnSpPr/>
            <p:nvPr/>
          </p:nvCxnSpPr>
          <p:spPr bwMode="auto">
            <a:xfrm flipH="1">
              <a:off x="1742264" y="5283833"/>
              <a:ext cx="5701988" cy="0"/>
            </a:xfrm>
            <a:prstGeom prst="line">
              <a:avLst/>
            </a:prstGeom>
            <a:solidFill>
              <a:schemeClr val="accent1"/>
            </a:solidFill>
            <a:ln w="25400" cap="sq" cmpd="sng" algn="ctr">
              <a:solidFill>
                <a:srgbClr val="00B050"/>
              </a:solidFill>
              <a:prstDash val="solid"/>
              <a:round/>
              <a:headEnd type="none" w="sm" len="sm"/>
              <a:tailEnd type="none" w="sm" len="sm"/>
            </a:ln>
            <a:effectLst/>
          </p:spPr>
        </p:cxnSp>
        <p:cxnSp>
          <p:nvCxnSpPr>
            <p:cNvPr id="10" name="Straight Connector 9"/>
            <p:cNvCxnSpPr/>
            <p:nvPr/>
          </p:nvCxnSpPr>
          <p:spPr bwMode="auto">
            <a:xfrm flipH="1">
              <a:off x="1747027" y="5719995"/>
              <a:ext cx="5698274" cy="0"/>
            </a:xfrm>
            <a:prstGeom prst="line">
              <a:avLst/>
            </a:prstGeom>
            <a:solidFill>
              <a:schemeClr val="accent1"/>
            </a:solidFill>
            <a:ln w="25400" cap="sq" cmpd="sng" algn="ctr">
              <a:solidFill>
                <a:srgbClr val="00B050"/>
              </a:solidFill>
              <a:prstDash val="sysDash"/>
              <a:round/>
              <a:headEnd type="none" w="sm" len="sm"/>
              <a:tailEnd type="none" w="sm" len="sm"/>
            </a:ln>
            <a:effectLst/>
          </p:spPr>
        </p:cxnSp>
        <p:cxnSp>
          <p:nvCxnSpPr>
            <p:cNvPr id="11" name="Straight Connector 10"/>
            <p:cNvCxnSpPr/>
            <p:nvPr/>
          </p:nvCxnSpPr>
          <p:spPr bwMode="auto">
            <a:xfrm flipH="1">
              <a:off x="1740623" y="2686469"/>
              <a:ext cx="5701988" cy="0"/>
            </a:xfrm>
            <a:prstGeom prst="line">
              <a:avLst/>
            </a:prstGeom>
            <a:solidFill>
              <a:schemeClr val="accent1"/>
            </a:solidFill>
            <a:ln w="25400" cap="sq" cmpd="sng" algn="ctr">
              <a:solidFill>
                <a:srgbClr val="FF0000"/>
              </a:solidFill>
              <a:prstDash val="solid"/>
              <a:round/>
              <a:headEnd type="none" w="sm" len="sm"/>
              <a:tailEnd type="none" w="sm" len="sm"/>
            </a:ln>
            <a:effectLst/>
          </p:spPr>
        </p:cxnSp>
        <p:cxnSp>
          <p:nvCxnSpPr>
            <p:cNvPr id="12" name="Straight Connector 11"/>
            <p:cNvCxnSpPr/>
            <p:nvPr/>
          </p:nvCxnSpPr>
          <p:spPr bwMode="auto">
            <a:xfrm flipH="1">
              <a:off x="1735844" y="2124419"/>
              <a:ext cx="5701988" cy="0"/>
            </a:xfrm>
            <a:prstGeom prst="line">
              <a:avLst/>
            </a:prstGeom>
            <a:solidFill>
              <a:schemeClr val="accent1"/>
            </a:solidFill>
            <a:ln w="25400" cap="sq" cmpd="sng" algn="ctr">
              <a:solidFill>
                <a:srgbClr val="FF0000"/>
              </a:solidFill>
              <a:prstDash val="sysDash"/>
              <a:round/>
              <a:headEnd type="none" w="sm" len="sm"/>
              <a:tailEnd type="none" w="sm" len="sm"/>
            </a:ln>
            <a:effectLst/>
          </p:spPr>
        </p:cxnSp>
        <p:sp>
          <p:nvSpPr>
            <p:cNvPr id="13" name="TextBox 12"/>
            <p:cNvSpPr txBox="1"/>
            <p:nvPr/>
          </p:nvSpPr>
          <p:spPr>
            <a:xfrm>
              <a:off x="4073195" y="2981928"/>
              <a:ext cx="1002197" cy="240066"/>
            </a:xfrm>
            <a:prstGeom prst="rect">
              <a:avLst/>
            </a:prstGeom>
            <a:noFill/>
          </p:spPr>
          <p:txBody>
            <a:bodyPr wrap="none" rtlCol="0">
              <a:spAutoFit/>
            </a:bodyPr>
            <a:lstStyle/>
            <a:p>
              <a:pPr>
                <a:buNone/>
              </a:pPr>
              <a:r>
                <a:rPr lang="en-US" sz="1200" dirty="0" smtClean="0">
                  <a:solidFill>
                    <a:srgbClr val="000000"/>
                  </a:solidFill>
                  <a:effectLst/>
                </a:rPr>
                <a:t>1969</a:t>
              </a:r>
              <a:r>
                <a:rPr lang="en-US" sz="1200" dirty="0" smtClean="0">
                  <a:solidFill>
                    <a:srgbClr val="000000"/>
                  </a:solidFill>
                </a:rPr>
                <a:t> </a:t>
              </a:r>
              <a:r>
                <a:rPr lang="en-US" sz="1200" dirty="0" smtClean="0">
                  <a:solidFill>
                    <a:srgbClr val="000000"/>
                  </a:solidFill>
                  <a:effectLst/>
                </a:rPr>
                <a:t>- 1998</a:t>
              </a:r>
              <a:endParaRPr lang="en-US" sz="1200" dirty="0">
                <a:solidFill>
                  <a:srgbClr val="000000"/>
                </a:solidFill>
                <a:effectLst/>
              </a:endParaRPr>
            </a:p>
          </p:txBody>
        </p:sp>
        <p:sp>
          <p:nvSpPr>
            <p:cNvPr id="14" name="TextBox 13"/>
            <p:cNvSpPr txBox="1"/>
            <p:nvPr/>
          </p:nvSpPr>
          <p:spPr>
            <a:xfrm>
              <a:off x="4106632" y="4257779"/>
              <a:ext cx="1002197" cy="240066"/>
            </a:xfrm>
            <a:prstGeom prst="rect">
              <a:avLst/>
            </a:prstGeom>
            <a:noFill/>
          </p:spPr>
          <p:txBody>
            <a:bodyPr wrap="none" rtlCol="0">
              <a:spAutoFit/>
            </a:bodyPr>
            <a:lstStyle/>
            <a:p>
              <a:pPr>
                <a:buNone/>
              </a:pPr>
              <a:r>
                <a:rPr lang="en-US" sz="1200" dirty="0" smtClean="0">
                  <a:solidFill>
                    <a:srgbClr val="000000"/>
                  </a:solidFill>
                  <a:effectLst/>
                </a:rPr>
                <a:t>1933</a:t>
              </a:r>
              <a:r>
                <a:rPr lang="en-US" sz="1200" dirty="0" smtClean="0">
                  <a:solidFill>
                    <a:srgbClr val="000000"/>
                  </a:solidFill>
                </a:rPr>
                <a:t> </a:t>
              </a:r>
              <a:r>
                <a:rPr lang="en-US" sz="1200" dirty="0" smtClean="0">
                  <a:solidFill>
                    <a:srgbClr val="000000"/>
                  </a:solidFill>
                  <a:effectLst/>
                </a:rPr>
                <a:t>- 1945</a:t>
              </a:r>
              <a:endParaRPr lang="en-US" sz="1200" dirty="0">
                <a:solidFill>
                  <a:srgbClr val="000000"/>
                </a:solidFill>
                <a:effectLst/>
              </a:endParaRPr>
            </a:p>
          </p:txBody>
        </p:sp>
        <p:sp>
          <p:nvSpPr>
            <p:cNvPr id="15" name="TextBox 14"/>
            <p:cNvSpPr txBox="1"/>
            <p:nvPr/>
          </p:nvSpPr>
          <p:spPr>
            <a:xfrm>
              <a:off x="7409158" y="5150021"/>
              <a:ext cx="906017" cy="215444"/>
            </a:xfrm>
            <a:prstGeom prst="rect">
              <a:avLst/>
            </a:prstGeom>
            <a:noFill/>
          </p:spPr>
          <p:txBody>
            <a:bodyPr wrap="none" rtlCol="0">
              <a:spAutoFit/>
            </a:bodyPr>
            <a:lstStyle/>
            <a:p>
              <a:pPr>
                <a:buNone/>
              </a:pPr>
              <a:r>
                <a:rPr lang="en-US" sz="1000" dirty="0" smtClean="0">
                  <a:solidFill>
                    <a:srgbClr val="000000"/>
                  </a:solidFill>
                  <a:effectLst/>
                </a:rPr>
                <a:t>568.2</a:t>
              </a:r>
              <a:r>
                <a:rPr lang="en-US" sz="1000" dirty="0" smtClean="0">
                  <a:solidFill>
                    <a:srgbClr val="000000"/>
                  </a:solidFill>
                </a:rPr>
                <a:t> </a:t>
              </a:r>
              <a:r>
                <a:rPr lang="en-US" sz="1000" dirty="0" smtClean="0">
                  <a:solidFill>
                    <a:srgbClr val="000000"/>
                  </a:solidFill>
                  <a:effectLst/>
                </a:rPr>
                <a:t>(1934)</a:t>
              </a:r>
              <a:endParaRPr lang="en-US" sz="1000" dirty="0">
                <a:solidFill>
                  <a:srgbClr val="000000"/>
                </a:solidFill>
                <a:effectLst/>
              </a:endParaRPr>
            </a:p>
          </p:txBody>
        </p:sp>
        <p:sp>
          <p:nvSpPr>
            <p:cNvPr id="16" name="TextBox 15"/>
            <p:cNvSpPr txBox="1"/>
            <p:nvPr/>
          </p:nvSpPr>
          <p:spPr>
            <a:xfrm>
              <a:off x="7427746" y="2559275"/>
              <a:ext cx="906017" cy="215444"/>
            </a:xfrm>
            <a:prstGeom prst="rect">
              <a:avLst/>
            </a:prstGeom>
            <a:noFill/>
          </p:spPr>
          <p:txBody>
            <a:bodyPr wrap="none" rtlCol="0">
              <a:spAutoFit/>
            </a:bodyPr>
            <a:lstStyle/>
            <a:p>
              <a:pPr>
                <a:buNone/>
              </a:pPr>
              <a:r>
                <a:rPr lang="en-US" sz="1000" dirty="0" smtClean="0">
                  <a:solidFill>
                    <a:srgbClr val="000000"/>
                  </a:solidFill>
                  <a:effectLst/>
                </a:rPr>
                <a:t>574.3</a:t>
              </a:r>
              <a:r>
                <a:rPr lang="en-US" sz="1000" dirty="0" smtClean="0">
                  <a:solidFill>
                    <a:srgbClr val="000000"/>
                  </a:solidFill>
                </a:rPr>
                <a:t> (</a:t>
              </a:r>
              <a:r>
                <a:rPr lang="en-US" sz="1000" dirty="0" smtClean="0">
                  <a:solidFill>
                    <a:srgbClr val="000000"/>
                  </a:solidFill>
                  <a:effectLst/>
                </a:rPr>
                <a:t>1986)</a:t>
              </a:r>
              <a:endParaRPr lang="en-US" sz="1000" dirty="0">
                <a:solidFill>
                  <a:srgbClr val="000000"/>
                </a:solidFill>
                <a:effectLst/>
              </a:endParaRPr>
            </a:p>
          </p:txBody>
        </p:sp>
        <p:sp>
          <p:nvSpPr>
            <p:cNvPr id="17" name="TextBox 16"/>
            <p:cNvSpPr txBox="1"/>
            <p:nvPr/>
          </p:nvSpPr>
          <p:spPr>
            <a:xfrm>
              <a:off x="7424032" y="2009162"/>
              <a:ext cx="502061" cy="215444"/>
            </a:xfrm>
            <a:prstGeom prst="rect">
              <a:avLst/>
            </a:prstGeom>
            <a:noFill/>
          </p:spPr>
          <p:txBody>
            <a:bodyPr wrap="none" rtlCol="0">
              <a:spAutoFit/>
            </a:bodyPr>
            <a:lstStyle/>
            <a:p>
              <a:pPr>
                <a:buNone/>
              </a:pPr>
              <a:r>
                <a:rPr lang="en-US" sz="1000" dirty="0" smtClean="0">
                  <a:solidFill>
                    <a:srgbClr val="000000"/>
                  </a:solidFill>
                  <a:effectLst/>
                </a:rPr>
                <a:t>575.5</a:t>
              </a:r>
              <a:endParaRPr lang="en-US" sz="1000" dirty="0">
                <a:solidFill>
                  <a:srgbClr val="000000"/>
                </a:solidFill>
                <a:effectLst/>
              </a:endParaRPr>
            </a:p>
          </p:txBody>
        </p:sp>
        <p:sp>
          <p:nvSpPr>
            <p:cNvPr id="18" name="TextBox 17"/>
            <p:cNvSpPr txBox="1"/>
            <p:nvPr/>
          </p:nvSpPr>
          <p:spPr>
            <a:xfrm>
              <a:off x="7574130" y="2284223"/>
              <a:ext cx="466794" cy="215444"/>
            </a:xfrm>
            <a:prstGeom prst="rect">
              <a:avLst/>
            </a:prstGeom>
            <a:noFill/>
            <a:ln w="19050">
              <a:noFill/>
              <a:tailEnd type="stealth" w="lg" len="lg"/>
            </a:ln>
          </p:spPr>
          <p:txBody>
            <a:bodyPr wrap="none" rtlCol="0">
              <a:spAutoFit/>
            </a:bodyPr>
            <a:lstStyle/>
            <a:p>
              <a:pPr>
                <a:buNone/>
              </a:pPr>
              <a:r>
                <a:rPr lang="en-US" sz="1000" dirty="0" smtClean="0">
                  <a:solidFill>
                    <a:srgbClr val="000000"/>
                  </a:solidFill>
                  <a:effectLst/>
                </a:rPr>
                <a:t>1.2</a:t>
              </a:r>
              <a:r>
                <a:rPr lang="en-US" sz="1000" dirty="0" smtClean="0">
                  <a:solidFill>
                    <a:srgbClr val="000000"/>
                  </a:solidFill>
                </a:rPr>
                <a:t> </a:t>
              </a:r>
              <a:r>
                <a:rPr lang="en-US" sz="1000" dirty="0" smtClean="0">
                  <a:solidFill>
                    <a:srgbClr val="000000"/>
                  </a:solidFill>
                  <a:effectLst/>
                </a:rPr>
                <a:t>ft</a:t>
              </a:r>
              <a:endParaRPr lang="en-US" sz="1000" dirty="0">
                <a:solidFill>
                  <a:srgbClr val="000000"/>
                </a:solidFill>
                <a:effectLst/>
              </a:endParaRPr>
            </a:p>
          </p:txBody>
        </p:sp>
        <p:sp>
          <p:nvSpPr>
            <p:cNvPr id="19" name="TextBox 18"/>
            <p:cNvSpPr txBox="1"/>
            <p:nvPr/>
          </p:nvSpPr>
          <p:spPr>
            <a:xfrm>
              <a:off x="7424032" y="5599784"/>
              <a:ext cx="502061" cy="215444"/>
            </a:xfrm>
            <a:prstGeom prst="rect">
              <a:avLst/>
            </a:prstGeom>
            <a:noFill/>
          </p:spPr>
          <p:txBody>
            <a:bodyPr wrap="none" rtlCol="0">
              <a:spAutoFit/>
            </a:bodyPr>
            <a:lstStyle/>
            <a:p>
              <a:pPr>
                <a:buNone/>
              </a:pPr>
              <a:r>
                <a:rPr lang="en-US" sz="1000" dirty="0" smtClean="0">
                  <a:solidFill>
                    <a:srgbClr val="000000"/>
                  </a:solidFill>
                  <a:effectLst/>
                </a:rPr>
                <a:t>567.3</a:t>
              </a:r>
              <a:endParaRPr lang="en-US" sz="1000" dirty="0">
                <a:solidFill>
                  <a:srgbClr val="000000"/>
                </a:solidFill>
                <a:effectLst/>
              </a:endParaRPr>
            </a:p>
          </p:txBody>
        </p:sp>
        <p:cxnSp>
          <p:nvCxnSpPr>
            <p:cNvPr id="20" name="Straight Connector 19"/>
            <p:cNvCxnSpPr/>
            <p:nvPr/>
          </p:nvCxnSpPr>
          <p:spPr bwMode="auto">
            <a:xfrm>
              <a:off x="1740623" y="3991185"/>
              <a:ext cx="5704678" cy="0"/>
            </a:xfrm>
            <a:prstGeom prst="line">
              <a:avLst/>
            </a:prstGeom>
            <a:solidFill>
              <a:schemeClr val="accent1"/>
            </a:solidFill>
            <a:ln w="25400" cap="sq" cmpd="sng" algn="ctr">
              <a:solidFill>
                <a:srgbClr val="000000"/>
              </a:solidFill>
              <a:prstDash val="solid"/>
              <a:round/>
              <a:headEnd type="none" w="sm" len="sm"/>
              <a:tailEnd type="none" w="sm" len="sm"/>
            </a:ln>
            <a:effectLst/>
          </p:spPr>
        </p:cxnSp>
        <p:sp>
          <p:nvSpPr>
            <p:cNvPr id="21" name="TextBox 20"/>
            <p:cNvSpPr txBox="1"/>
            <p:nvPr/>
          </p:nvSpPr>
          <p:spPr>
            <a:xfrm>
              <a:off x="7572718" y="5380487"/>
              <a:ext cx="466794" cy="215444"/>
            </a:xfrm>
            <a:prstGeom prst="rect">
              <a:avLst/>
            </a:prstGeom>
            <a:noFill/>
          </p:spPr>
          <p:txBody>
            <a:bodyPr wrap="none" rtlCol="0">
              <a:spAutoFit/>
            </a:bodyPr>
            <a:lstStyle/>
            <a:p>
              <a:pPr>
                <a:buNone/>
              </a:pPr>
              <a:r>
                <a:rPr lang="en-US" sz="1000" dirty="0" smtClean="0">
                  <a:solidFill>
                    <a:srgbClr val="000000"/>
                  </a:solidFill>
                  <a:effectLst/>
                </a:rPr>
                <a:t>0.9</a:t>
              </a:r>
              <a:r>
                <a:rPr lang="en-US" sz="1000" dirty="0" smtClean="0">
                  <a:solidFill>
                    <a:srgbClr val="000000"/>
                  </a:solidFill>
                </a:rPr>
                <a:t> </a:t>
              </a:r>
              <a:r>
                <a:rPr lang="en-US" sz="1000" dirty="0" smtClean="0">
                  <a:solidFill>
                    <a:srgbClr val="000000"/>
                  </a:solidFill>
                  <a:effectLst/>
                </a:rPr>
                <a:t>ft</a:t>
              </a:r>
              <a:endParaRPr lang="en-US" sz="1000" dirty="0">
                <a:solidFill>
                  <a:srgbClr val="000000"/>
                </a:solidFill>
                <a:effectLst/>
              </a:endParaRPr>
            </a:p>
          </p:txBody>
        </p:sp>
        <p:sp>
          <p:nvSpPr>
            <p:cNvPr id="22" name="TextBox 21"/>
            <p:cNvSpPr txBox="1"/>
            <p:nvPr/>
          </p:nvSpPr>
          <p:spPr>
            <a:xfrm>
              <a:off x="7420318" y="3856514"/>
              <a:ext cx="942887" cy="215444"/>
            </a:xfrm>
            <a:prstGeom prst="rect">
              <a:avLst/>
            </a:prstGeom>
            <a:noFill/>
          </p:spPr>
          <p:txBody>
            <a:bodyPr wrap="none" rtlCol="0">
              <a:spAutoFit/>
            </a:bodyPr>
            <a:lstStyle/>
            <a:p>
              <a:pPr algn="ctr">
                <a:buNone/>
              </a:pPr>
              <a:r>
                <a:rPr lang="en-US" sz="1000" dirty="0" smtClean="0">
                  <a:solidFill>
                    <a:srgbClr val="000000"/>
                  </a:solidFill>
                  <a:effectLst/>
                </a:rPr>
                <a:t>571.3</a:t>
              </a:r>
              <a:r>
                <a:rPr lang="en-US" sz="1000" dirty="0" smtClean="0">
                  <a:solidFill>
                    <a:srgbClr val="000000"/>
                  </a:solidFill>
                </a:rPr>
                <a:t> </a:t>
              </a:r>
              <a:r>
                <a:rPr lang="en-US" sz="1000" dirty="0" smtClean="0">
                  <a:solidFill>
                    <a:srgbClr val="000000"/>
                  </a:solidFill>
                  <a:effectLst/>
                </a:rPr>
                <a:t>(mean)</a:t>
              </a:r>
              <a:endParaRPr lang="en-US" sz="1000" dirty="0">
                <a:solidFill>
                  <a:srgbClr val="000000"/>
                </a:solidFill>
                <a:effectLst/>
              </a:endParaRPr>
            </a:p>
          </p:txBody>
        </p:sp>
        <p:cxnSp>
          <p:nvCxnSpPr>
            <p:cNvPr id="23" name="Straight Arrow Connector 22"/>
            <p:cNvCxnSpPr/>
            <p:nvPr/>
          </p:nvCxnSpPr>
          <p:spPr bwMode="auto">
            <a:xfrm flipV="1">
              <a:off x="7572718" y="2244232"/>
              <a:ext cx="0" cy="303892"/>
            </a:xfrm>
            <a:prstGeom prst="straightConnector1">
              <a:avLst/>
            </a:prstGeom>
            <a:solidFill>
              <a:schemeClr val="accent1"/>
            </a:solidFill>
            <a:ln w="15875" cap="sq" cmpd="sng" algn="ctr">
              <a:solidFill>
                <a:srgbClr val="FF0000"/>
              </a:solidFill>
              <a:prstDash val="solid"/>
              <a:round/>
              <a:headEnd type="none" w="sm" len="sm"/>
              <a:tailEnd type="stealth" w="lg" len="lg"/>
            </a:ln>
            <a:effectLst/>
          </p:spPr>
        </p:cxnSp>
        <p:cxnSp>
          <p:nvCxnSpPr>
            <p:cNvPr id="24" name="Straight Arrow Connector 23"/>
            <p:cNvCxnSpPr/>
            <p:nvPr/>
          </p:nvCxnSpPr>
          <p:spPr bwMode="auto">
            <a:xfrm flipH="1" flipV="1">
              <a:off x="7572718" y="5361439"/>
              <a:ext cx="16" cy="275052"/>
            </a:xfrm>
            <a:prstGeom prst="straightConnector1">
              <a:avLst/>
            </a:prstGeom>
            <a:solidFill>
              <a:schemeClr val="accent1"/>
            </a:solidFill>
            <a:ln w="15875" cap="sq" cmpd="sng" algn="ctr">
              <a:solidFill>
                <a:srgbClr val="00B050"/>
              </a:solidFill>
              <a:prstDash val="solid"/>
              <a:round/>
              <a:headEnd type="stealth" w="lg" len="lg"/>
              <a:tailEnd type="none" w="lg" len="lg"/>
            </a:ln>
            <a:effectLst/>
          </p:spPr>
        </p:cxnSp>
        <p:grpSp>
          <p:nvGrpSpPr>
            <p:cNvPr id="25" name="Group 37"/>
            <p:cNvGrpSpPr/>
            <p:nvPr/>
          </p:nvGrpSpPr>
          <p:grpSpPr>
            <a:xfrm>
              <a:off x="7002963" y="1986860"/>
              <a:ext cx="1367886" cy="3979822"/>
              <a:chOff x="7002963" y="1975709"/>
              <a:chExt cx="1367886" cy="3979822"/>
            </a:xfrm>
          </p:grpSpPr>
          <p:sp>
            <p:nvSpPr>
              <p:cNvPr id="26" name="Oval 25"/>
              <p:cNvSpPr/>
              <p:nvPr/>
            </p:nvSpPr>
            <p:spPr bwMode="auto">
              <a:xfrm>
                <a:off x="7002963" y="1975709"/>
                <a:ext cx="1360449" cy="972766"/>
              </a:xfrm>
              <a:prstGeom prst="ellipse">
                <a:avLst/>
              </a:prstGeom>
              <a:noFill/>
              <a:ln w="25400" cap="sq" cmpd="sng" algn="ctr">
                <a:solidFill>
                  <a:srgbClr val="000000"/>
                </a:solidFill>
                <a:prstDash val="sys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7010400" y="4982765"/>
                <a:ext cx="1360449" cy="972766"/>
              </a:xfrm>
              <a:prstGeom prst="ellipse">
                <a:avLst/>
              </a:prstGeom>
              <a:noFill/>
              <a:ln w="25400" cap="sq" cmpd="sng" algn="ctr">
                <a:solidFill>
                  <a:srgbClr val="000000"/>
                </a:solidFill>
                <a:prstDash val="sys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Goulais 045 small"/>
          <p:cNvPicPr>
            <a:picLocks noChangeAspect="1" noChangeArrowheads="1"/>
          </p:cNvPicPr>
          <p:nvPr/>
        </p:nvPicPr>
        <p:blipFill>
          <a:blip r:embed="rId2" cstate="print">
            <a:lum bright="-24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4674" name="Rectangle 2"/>
          <p:cNvSpPr>
            <a:spLocks noGrp="1" noChangeArrowheads="1"/>
          </p:cNvSpPr>
          <p:nvPr>
            <p:ph type="title"/>
          </p:nvPr>
        </p:nvSpPr>
        <p:spPr>
          <a:xfrm>
            <a:off x="457200" y="277813"/>
            <a:ext cx="8229600" cy="859611"/>
          </a:xfrm>
        </p:spPr>
        <p:txBody>
          <a:bodyPr/>
          <a:lstStyle/>
          <a:p>
            <a:pPr eaLnBrk="1" hangingPunct="1">
              <a:defRPr/>
            </a:pPr>
            <a:r>
              <a:rPr lang="en-US" sz="3600" dirty="0" smtClean="0"/>
              <a:t>Summary</a:t>
            </a:r>
            <a:endParaRPr lang="en-US" sz="3600" dirty="0"/>
          </a:p>
        </p:txBody>
      </p:sp>
      <p:sp>
        <p:nvSpPr>
          <p:cNvPr id="284675" name="Rectangle 3"/>
          <p:cNvSpPr>
            <a:spLocks noGrp="1" noChangeArrowheads="1"/>
          </p:cNvSpPr>
          <p:nvPr>
            <p:ph type="body" idx="1"/>
          </p:nvPr>
        </p:nvSpPr>
        <p:spPr>
          <a:xfrm>
            <a:off x="457200" y="1192697"/>
            <a:ext cx="8537575" cy="5363678"/>
          </a:xfrm>
        </p:spPr>
        <p:txBody>
          <a:bodyPr>
            <a:normAutofit fontScale="92500" lnSpcReduction="10000"/>
          </a:bodyPr>
          <a:lstStyle/>
          <a:p>
            <a:r>
              <a:rPr lang="en-CA" sz="2200" dirty="0" smtClean="0"/>
              <a:t>Lake Erie water levels are anticipated to remain below long-term historic mean water levels, but generally within the range of historic water levels.</a:t>
            </a:r>
            <a:endParaRPr lang="en-US" sz="2200" dirty="0" smtClean="0"/>
          </a:p>
          <a:p>
            <a:pPr lvl="1"/>
            <a:r>
              <a:rPr lang="en-US" sz="2200" dirty="0" smtClean="0"/>
              <a:t>Anticipate </a:t>
            </a:r>
            <a:r>
              <a:rPr lang="en-US" sz="2200" u="sng" dirty="0" smtClean="0"/>
              <a:t>more extreme and variable water level events</a:t>
            </a:r>
            <a:r>
              <a:rPr lang="en-US" sz="2200" dirty="0" smtClean="0"/>
              <a:t>, i.e. anticipate water level regimes that may exceed historic thresholds, both low and high. </a:t>
            </a:r>
            <a:endParaRPr lang="en-US" sz="2200" dirty="0" smtClean="0">
              <a:solidFill>
                <a:srgbClr val="FFFF00"/>
              </a:solidFill>
            </a:endParaRPr>
          </a:p>
          <a:p>
            <a:r>
              <a:rPr lang="en-US" sz="2200" dirty="0" smtClean="0"/>
              <a:t>Areas for future research/data needs:</a:t>
            </a:r>
          </a:p>
          <a:p>
            <a:pPr lvl="1"/>
            <a:r>
              <a:rPr lang="en-US" sz="2000" dirty="0" smtClean="0">
                <a:solidFill>
                  <a:srgbClr val="FFFF00"/>
                </a:solidFill>
              </a:rPr>
              <a:t>Future water level regimes </a:t>
            </a:r>
            <a:r>
              <a:rPr lang="en-US" sz="2000" dirty="0" smtClean="0"/>
              <a:t>(maximum and minimum values, duration)</a:t>
            </a:r>
          </a:p>
          <a:p>
            <a:pPr lvl="1"/>
            <a:r>
              <a:rPr lang="en-US" sz="2000" dirty="0" smtClean="0">
                <a:solidFill>
                  <a:srgbClr val="FFFF00"/>
                </a:solidFill>
              </a:rPr>
              <a:t>Nearshore habitat enhancements </a:t>
            </a:r>
            <a:r>
              <a:rPr lang="en-US" sz="2000" dirty="0" smtClean="0"/>
              <a:t>(biotic and </a:t>
            </a:r>
            <a:r>
              <a:rPr lang="en-US" sz="2000" dirty="0" err="1" smtClean="0"/>
              <a:t>abiotic</a:t>
            </a:r>
            <a:r>
              <a:rPr lang="en-US" sz="2000" dirty="0" smtClean="0"/>
              <a:t> linkages)</a:t>
            </a:r>
          </a:p>
          <a:p>
            <a:pPr lvl="2"/>
            <a:r>
              <a:rPr lang="en-US" sz="1600" dirty="0" smtClean="0"/>
              <a:t>Bathymetry, substrate, shoreline condition assessments</a:t>
            </a:r>
          </a:p>
          <a:p>
            <a:pPr lvl="2"/>
            <a:r>
              <a:rPr lang="en-US" sz="1600" dirty="0" smtClean="0"/>
              <a:t>Nearshore aquatic communities, habitat linkages</a:t>
            </a:r>
          </a:p>
          <a:p>
            <a:pPr lvl="1"/>
            <a:r>
              <a:rPr lang="en-US" sz="2000" dirty="0" smtClean="0">
                <a:solidFill>
                  <a:srgbClr val="FFFF00"/>
                </a:solidFill>
              </a:rPr>
              <a:t>Sand resource management </a:t>
            </a:r>
            <a:r>
              <a:rPr lang="en-US" sz="2000" dirty="0" smtClean="0"/>
              <a:t>(environmental and economic impacts)</a:t>
            </a:r>
          </a:p>
          <a:p>
            <a:pPr lvl="2"/>
            <a:r>
              <a:rPr lang="en-US" sz="1600" dirty="0" smtClean="0"/>
              <a:t>Distribution, source areas, littoral sediment transport rates and direction</a:t>
            </a:r>
          </a:p>
          <a:p>
            <a:pPr lvl="1"/>
            <a:r>
              <a:rPr lang="en-US" sz="2000" dirty="0" smtClean="0">
                <a:solidFill>
                  <a:srgbClr val="FFFF00"/>
                </a:solidFill>
              </a:rPr>
              <a:t>Low and High Water Thresholds </a:t>
            </a:r>
            <a:r>
              <a:rPr lang="en-US" sz="2000" dirty="0" smtClean="0"/>
              <a:t>(magnitude and duration)</a:t>
            </a:r>
          </a:p>
          <a:p>
            <a:pPr lvl="2"/>
            <a:r>
              <a:rPr lang="en-US" sz="1600" dirty="0" smtClean="0"/>
              <a:t>Ecological impacts, design criteria for restoration and enhancement projects</a:t>
            </a:r>
          </a:p>
          <a:p>
            <a:pPr lvl="1"/>
            <a:r>
              <a:rPr lang="en-US" sz="2000" dirty="0" smtClean="0">
                <a:solidFill>
                  <a:srgbClr val="FFFF00"/>
                </a:solidFill>
              </a:rPr>
              <a:t>Nearshore and Coastal Vulnerability Assessments</a:t>
            </a:r>
          </a:p>
          <a:p>
            <a:pPr lvl="2"/>
            <a:r>
              <a:rPr lang="en-US" sz="1600" dirty="0" smtClean="0"/>
              <a:t> Climate change and water level regime scenarios</a:t>
            </a:r>
            <a:endParaRPr lang="en-US" sz="1200"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36879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9588"/>
          </a:xfrm>
          <a:prstGeom prst="rect">
            <a:avLst/>
          </a:prstGeom>
          <a:solidFill>
            <a:srgbClr val="000000"/>
          </a:solidFill>
          <a:ln w="12700" cap="sq" algn="ctr">
            <a:noFill/>
            <a:round/>
            <a:headEnd type="none" w="sm" len="sm"/>
            <a:tailEnd type="none" w="sm" len="sm"/>
          </a:ln>
        </p:spPr>
        <p:txBody>
          <a:bodyPr wrap="none"/>
          <a:lstStyle/>
          <a:p>
            <a:pPr eaLnBrk="0" hangingPunct="0"/>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
            <a:ext cx="9144000" cy="6857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3" name="Rectangle 9"/>
          <p:cNvSpPr>
            <a:spLocks noGrp="1" noChangeArrowheads="1"/>
          </p:cNvSpPr>
          <p:nvPr>
            <p:ph type="title"/>
          </p:nvPr>
        </p:nvSpPr>
        <p:spPr/>
        <p:txBody>
          <a:bodyPr/>
          <a:lstStyle/>
          <a:p>
            <a:r>
              <a:rPr lang="en-US" sz="4000" dirty="0"/>
              <a:t>Lake Erie Bathymetry</a:t>
            </a:r>
          </a:p>
        </p:txBody>
      </p:sp>
      <p:pic>
        <p:nvPicPr>
          <p:cNvPr id="16394" name="Picture 10" descr="eri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102" t="-1172"/>
          <a:stretch>
            <a:fillRect/>
          </a:stretch>
        </p:blipFill>
        <p:spPr bwMode="auto">
          <a:xfrm>
            <a:off x="676540" y="1681919"/>
            <a:ext cx="8077200" cy="3944938"/>
          </a:xfrm>
          <a:prstGeom prst="rect">
            <a:avLst/>
          </a:prstGeom>
          <a:noFill/>
          <a:extLst>
            <a:ext uri="{909E8E84-426E-40DD-AFC4-6F175D3DCCD1}">
              <a14:hiddenFill xmlns="" xmlns:a14="http://schemas.microsoft.com/office/drawing/2010/main">
                <a:solidFill>
                  <a:srgbClr val="FFFFFF"/>
                </a:solidFill>
              </a14:hiddenFill>
            </a:ext>
          </a:extLst>
        </p:spPr>
      </p:pic>
      <p:sp>
        <p:nvSpPr>
          <p:cNvPr id="16395" name="Text Box 11"/>
          <p:cNvSpPr txBox="1">
            <a:spLocks noChangeArrowheads="1"/>
          </p:cNvSpPr>
          <p:nvPr/>
        </p:nvSpPr>
        <p:spPr bwMode="auto">
          <a:xfrm>
            <a:off x="4665666" y="4707695"/>
            <a:ext cx="167225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t>Central Basin</a:t>
            </a:r>
          </a:p>
        </p:txBody>
      </p:sp>
      <p:sp>
        <p:nvSpPr>
          <p:cNvPr id="16396" name="Text Box 12"/>
          <p:cNvSpPr txBox="1">
            <a:spLocks noChangeArrowheads="1"/>
          </p:cNvSpPr>
          <p:nvPr/>
        </p:nvSpPr>
        <p:spPr bwMode="auto">
          <a:xfrm>
            <a:off x="7215191" y="3409119"/>
            <a:ext cx="1723549"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t>Eastern Basin</a:t>
            </a:r>
          </a:p>
        </p:txBody>
      </p:sp>
      <p:sp>
        <p:nvSpPr>
          <p:cNvPr id="16397" name="Text Box 13"/>
          <p:cNvSpPr txBox="1">
            <a:spLocks noChangeArrowheads="1"/>
          </p:cNvSpPr>
          <p:nvPr/>
        </p:nvSpPr>
        <p:spPr bwMode="auto">
          <a:xfrm>
            <a:off x="663913" y="5558594"/>
            <a:ext cx="178350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dirty="0"/>
              <a:t>Western Basin</a:t>
            </a:r>
          </a:p>
        </p:txBody>
      </p:sp>
      <p:sp>
        <p:nvSpPr>
          <p:cNvPr id="16401" name="Text Box 17"/>
          <p:cNvSpPr txBox="1">
            <a:spLocks noChangeArrowheads="1"/>
          </p:cNvSpPr>
          <p:nvPr/>
        </p:nvSpPr>
        <p:spPr bwMode="auto">
          <a:xfrm>
            <a:off x="933845" y="2313748"/>
            <a:ext cx="105670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a:t>Lake</a:t>
            </a:r>
          </a:p>
          <a:p>
            <a:pPr algn="ctr"/>
            <a:r>
              <a:rPr lang="en-US" b="1" dirty="0"/>
              <a:t>St. Clair</a:t>
            </a:r>
          </a:p>
        </p:txBody>
      </p:sp>
    </p:spTree>
    <p:extLst>
      <p:ext uri="{BB962C8B-B14F-4D97-AF65-F5344CB8AC3E}">
        <p14:creationId xmlns="" xmlns:p14="http://schemas.microsoft.com/office/powerpoint/2010/main" val="158294688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 name="Rectangle 37"/>
          <p:cNvSpPr/>
          <p:nvPr/>
        </p:nvSpPr>
        <p:spPr>
          <a:xfrm>
            <a:off x="677488" y="839583"/>
            <a:ext cx="7848600" cy="5943600"/>
          </a:xfrm>
          <a:prstGeom prst="rect">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2526" y="0"/>
            <a:ext cx="7548563" cy="843916"/>
          </a:xfrm>
        </p:spPr>
        <p:txBody>
          <a:bodyPr vert="horz" wrap="square" lIns="91440" tIns="45720" rIns="91440" bIns="45720" numCol="1" compatLnSpc="1">
            <a:prstTxWarp prst="textNoShape">
              <a:avLst/>
            </a:prstTxWarp>
            <a:normAutofit/>
          </a:bodyPr>
          <a:lstStyle/>
          <a:p>
            <a:pPr>
              <a:defRPr/>
            </a:pPr>
            <a:r>
              <a:rPr lang="en-US" sz="2800" dirty="0" smtClean="0"/>
              <a:t>Hydrological Components</a:t>
            </a:r>
            <a:endParaRPr lang="en-CA" sz="2800" cap="none" dirty="0" smtClean="0"/>
          </a:p>
        </p:txBody>
      </p:sp>
      <p:pic>
        <p:nvPicPr>
          <p:cNvPr id="4" name="Content Placeholder 3"/>
          <p:cNvPicPr>
            <a:picLocks noGrp="1" noChangeAspect="1"/>
          </p:cNvPicPr>
          <p:nvPr>
            <p:ph idx="1"/>
          </p:nvPr>
        </p:nvPicPr>
        <p:blipFill>
          <a:blip r:embed="rId3" cstate="print"/>
          <a:stretch>
            <a:fillRect/>
          </a:stretch>
        </p:blipFill>
        <p:spPr>
          <a:xfrm>
            <a:off x="2579688" y="854826"/>
            <a:ext cx="5973762" cy="5966460"/>
          </a:xfrm>
        </p:spPr>
      </p:pic>
      <p:sp>
        <p:nvSpPr>
          <p:cNvPr id="30" name="Rectangle 29"/>
          <p:cNvSpPr/>
          <p:nvPr/>
        </p:nvSpPr>
        <p:spPr>
          <a:xfrm>
            <a:off x="6548236" y="838200"/>
            <a:ext cx="1985963" cy="2586644"/>
          </a:xfrm>
          <a:prstGeom prst="rect">
            <a:avLst/>
          </a:prstGeom>
          <a:solidFill>
            <a:srgbClr val="000000"/>
          </a:solidFill>
          <a:ln>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2556" name="TextBox 43"/>
          <p:cNvSpPr txBox="1">
            <a:spLocks noChangeArrowheads="1"/>
          </p:cNvSpPr>
          <p:nvPr/>
        </p:nvSpPr>
        <p:spPr bwMode="auto">
          <a:xfrm>
            <a:off x="1295401" y="824867"/>
            <a:ext cx="1138453" cy="276999"/>
          </a:xfrm>
          <a:prstGeom prst="rect">
            <a:avLst/>
          </a:prstGeom>
          <a:noFill/>
          <a:ln w="9525">
            <a:noFill/>
            <a:miter lim="800000"/>
            <a:headEnd/>
            <a:tailEnd/>
          </a:ln>
        </p:spPr>
        <p:txBody>
          <a:bodyPr wrap="none">
            <a:spAutoFit/>
          </a:bodyPr>
          <a:lstStyle/>
          <a:p>
            <a:r>
              <a:rPr lang="en-US" sz="1200" dirty="0">
                <a:latin typeface="Arial" charset="0"/>
              </a:rPr>
              <a:t>Lake Superior</a:t>
            </a:r>
          </a:p>
        </p:txBody>
      </p:sp>
      <p:sp>
        <p:nvSpPr>
          <p:cNvPr id="22563" name="TextBox 64"/>
          <p:cNvSpPr txBox="1">
            <a:spLocks noChangeArrowheads="1"/>
          </p:cNvSpPr>
          <p:nvPr/>
        </p:nvSpPr>
        <p:spPr bwMode="auto">
          <a:xfrm>
            <a:off x="6833064" y="1031390"/>
            <a:ext cx="1482610" cy="461665"/>
          </a:xfrm>
          <a:prstGeom prst="rect">
            <a:avLst/>
          </a:prstGeom>
          <a:noFill/>
          <a:ln w="9525">
            <a:noFill/>
            <a:miter lim="800000"/>
            <a:headEnd/>
            <a:tailEnd/>
          </a:ln>
        </p:spPr>
        <p:txBody>
          <a:bodyPr wrap="square">
            <a:spAutoFit/>
          </a:bodyPr>
          <a:lstStyle/>
          <a:p>
            <a:pPr algn="ctr"/>
            <a:r>
              <a:rPr lang="en-US" sz="1200" dirty="0" smtClean="0"/>
              <a:t>Hydrologic Values 1948-2006</a:t>
            </a:r>
            <a:endParaRPr lang="en-US" sz="1200" dirty="0">
              <a:latin typeface="Arial" charset="0"/>
            </a:endParaRPr>
          </a:p>
        </p:txBody>
      </p:sp>
      <p:sp>
        <p:nvSpPr>
          <p:cNvPr id="41" name="TextBox 40"/>
          <p:cNvSpPr txBox="1"/>
          <p:nvPr/>
        </p:nvSpPr>
        <p:spPr>
          <a:xfrm>
            <a:off x="7411047" y="6556509"/>
            <a:ext cx="1114408" cy="246221"/>
          </a:xfrm>
          <a:prstGeom prst="rect">
            <a:avLst/>
          </a:prstGeom>
          <a:noFill/>
        </p:spPr>
        <p:txBody>
          <a:bodyPr wrap="none" rtlCol="0">
            <a:spAutoFit/>
          </a:bodyPr>
          <a:lstStyle/>
          <a:p>
            <a:r>
              <a:rPr lang="en-US" sz="1000" dirty="0" smtClean="0">
                <a:effectLst>
                  <a:outerShdw blurRad="38100" dist="38100" dir="2700000" algn="tl">
                    <a:srgbClr val="000000">
                      <a:alpha val="43137"/>
                    </a:srgbClr>
                  </a:outerShdw>
                </a:effectLst>
              </a:rPr>
              <a:t>Courtesy IUGLS</a:t>
            </a:r>
            <a:endParaRPr lang="en-US" sz="1000" dirty="0">
              <a:effectLst>
                <a:outerShdw blurRad="38100" dist="38100" dir="2700000" algn="tl">
                  <a:srgbClr val="000000">
                    <a:alpha val="43137"/>
                  </a:srgbClr>
                </a:outerShdw>
              </a:effectLst>
            </a:endParaRPr>
          </a:p>
        </p:txBody>
      </p:sp>
      <p:sp>
        <p:nvSpPr>
          <p:cNvPr id="22532" name="Freeform 6"/>
          <p:cNvSpPr>
            <a:spLocks/>
          </p:cNvSpPr>
          <p:nvPr/>
        </p:nvSpPr>
        <p:spPr bwMode="auto">
          <a:xfrm rot="5976238" flipH="1">
            <a:off x="4026695" y="1787050"/>
            <a:ext cx="323850" cy="68262"/>
          </a:xfrm>
          <a:custGeom>
            <a:avLst/>
            <a:gdLst>
              <a:gd name="T0" fmla="*/ 106191 w 1657"/>
              <a:gd name="T1" fmla="*/ 3266058 h 662"/>
              <a:gd name="T2" fmla="*/ 6450290 w 1657"/>
              <a:gd name="T3" fmla="*/ 1398237 h 662"/>
              <a:gd name="T4" fmla="*/ 11148592 w 1657"/>
              <a:gd name="T5" fmla="*/ 0 h 662"/>
              <a:gd name="T6" fmla="*/ 11334263 w 1657"/>
              <a:gd name="T7" fmla="*/ 672412 h 662"/>
              <a:gd name="T8" fmla="*/ 11201687 w 1657"/>
              <a:gd name="T9" fmla="*/ 1825132 h 662"/>
              <a:gd name="T10" fmla="*/ 11785575 w 1657"/>
              <a:gd name="T11" fmla="*/ 2593647 h 662"/>
              <a:gd name="T12" fmla="*/ 13404824 w 1657"/>
              <a:gd name="T13" fmla="*/ 2967231 h 662"/>
              <a:gd name="T14" fmla="*/ 15130102 w 1657"/>
              <a:gd name="T15" fmla="*/ 2999197 h 662"/>
              <a:gd name="T16" fmla="*/ 18554272 w 1657"/>
              <a:gd name="T17" fmla="*/ 2252130 h 662"/>
              <a:gd name="T18" fmla="*/ 22376664 w 1657"/>
              <a:gd name="T19" fmla="*/ 1376892 h 662"/>
              <a:gd name="T20" fmla="*/ 27446632 w 1657"/>
              <a:gd name="T21" fmla="*/ 1195410 h 662"/>
              <a:gd name="T22" fmla="*/ 29649769 w 1657"/>
              <a:gd name="T23" fmla="*/ 1537029 h 662"/>
              <a:gd name="T24" fmla="*/ 32941200 w 1657"/>
              <a:gd name="T25" fmla="*/ 2156027 h 662"/>
              <a:gd name="T26" fmla="*/ 34958666 w 1657"/>
              <a:gd name="T27" fmla="*/ 2881852 h 662"/>
              <a:gd name="T28" fmla="*/ 36206247 w 1657"/>
              <a:gd name="T29" fmla="*/ 3351437 h 662"/>
              <a:gd name="T30" fmla="*/ 37666047 w 1657"/>
              <a:gd name="T31" fmla="*/ 3468885 h 662"/>
              <a:gd name="T32" fmla="*/ 39842637 w 1657"/>
              <a:gd name="T33" fmla="*/ 3330092 h 662"/>
              <a:gd name="T34" fmla="*/ 43930511 w 1657"/>
              <a:gd name="T35" fmla="*/ 2988576 h 662"/>
              <a:gd name="T36" fmla="*/ 43983606 w 1657"/>
              <a:gd name="T37" fmla="*/ 3607678 h 662"/>
              <a:gd name="T38" fmla="*/ 42815668 w 1657"/>
              <a:gd name="T39" fmla="*/ 4952501 h 662"/>
              <a:gd name="T40" fmla="*/ 42709477 w 1657"/>
              <a:gd name="T41" fmla="*/ 5763705 h 662"/>
              <a:gd name="T42" fmla="*/ 41408791 w 1657"/>
              <a:gd name="T43" fmla="*/ 6414771 h 662"/>
              <a:gd name="T44" fmla="*/ 38117359 w 1657"/>
              <a:gd name="T45" fmla="*/ 6329392 h 662"/>
              <a:gd name="T46" fmla="*/ 35303624 w 1657"/>
              <a:gd name="T47" fmla="*/ 6169255 h 662"/>
              <a:gd name="T48" fmla="*/ 32835009 w 1657"/>
              <a:gd name="T49" fmla="*/ 5582223 h 662"/>
              <a:gd name="T50" fmla="*/ 29145524 w 1657"/>
              <a:gd name="T51" fmla="*/ 4301434 h 662"/>
              <a:gd name="T52" fmla="*/ 25270042 w 1657"/>
              <a:gd name="T53" fmla="*/ 3981160 h 662"/>
              <a:gd name="T54" fmla="*/ 21978611 w 1657"/>
              <a:gd name="T55" fmla="*/ 4205331 h 662"/>
              <a:gd name="T56" fmla="*/ 19616182 w 1657"/>
              <a:gd name="T57" fmla="*/ 4610985 h 662"/>
              <a:gd name="T58" fmla="*/ 17386334 w 1657"/>
              <a:gd name="T59" fmla="*/ 5176672 h 662"/>
              <a:gd name="T60" fmla="*/ 14917720 w 1657"/>
              <a:gd name="T61" fmla="*/ 5294017 h 662"/>
              <a:gd name="T62" fmla="*/ 12449268 w 1657"/>
              <a:gd name="T63" fmla="*/ 5112638 h 662"/>
              <a:gd name="T64" fmla="*/ 10830019 w 1657"/>
              <a:gd name="T65" fmla="*/ 4610985 h 662"/>
              <a:gd name="T66" fmla="*/ 9635531 w 1657"/>
              <a:gd name="T67" fmla="*/ 7065839 h 662"/>
              <a:gd name="T68" fmla="*/ 7193464 w 1657"/>
              <a:gd name="T69" fmla="*/ 6147910 h 662"/>
              <a:gd name="T70" fmla="*/ 3079051 w 1657"/>
              <a:gd name="T71" fmla="*/ 4867122 h 662"/>
              <a:gd name="T72" fmla="*/ 0 w 1657"/>
              <a:gd name="T73" fmla="*/ 3596954 h 662"/>
              <a:gd name="T74" fmla="*/ 106191 w 1657"/>
              <a:gd name="T75" fmla="*/ 3266058 h 662"/>
              <a:gd name="T76" fmla="*/ 106191 w 1657"/>
              <a:gd name="T77" fmla="*/ 3266058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rgbClr val="00B0F0"/>
          </a:solidFill>
          <a:ln w="9525">
            <a:solidFill>
              <a:srgbClr val="00B0F0"/>
            </a:solidFill>
            <a:miter lim="800000"/>
            <a:headEnd/>
            <a:tailEnd/>
          </a:ln>
        </p:spPr>
        <p:txBody>
          <a:bodyPr/>
          <a:lstStyle/>
          <a:p>
            <a:endParaRPr lang="en-US"/>
          </a:p>
        </p:txBody>
      </p:sp>
      <p:sp>
        <p:nvSpPr>
          <p:cNvPr id="22533" name="Freeform 6"/>
          <p:cNvSpPr>
            <a:spLocks/>
          </p:cNvSpPr>
          <p:nvPr/>
        </p:nvSpPr>
        <p:spPr bwMode="auto">
          <a:xfrm rot="7971734" flipH="1">
            <a:off x="3913169" y="6374787"/>
            <a:ext cx="346710" cy="145649"/>
          </a:xfrm>
          <a:custGeom>
            <a:avLst/>
            <a:gdLst>
              <a:gd name="T0" fmla="*/ 121359 w 1657"/>
              <a:gd name="T1" fmla="*/ 6681452 h 662"/>
              <a:gd name="T2" fmla="*/ 7370116 w 1657"/>
              <a:gd name="T3" fmla="*/ 2860421 h 662"/>
              <a:gd name="T4" fmla="*/ 12738508 w 1657"/>
              <a:gd name="T5" fmla="*/ 0 h 662"/>
              <a:gd name="T6" fmla="*/ 12950886 w 1657"/>
              <a:gd name="T7" fmla="*/ 1375571 h 662"/>
              <a:gd name="T8" fmla="*/ 12799187 w 1657"/>
              <a:gd name="T9" fmla="*/ 3733757 h 662"/>
              <a:gd name="T10" fmla="*/ 13466487 w 1657"/>
              <a:gd name="T11" fmla="*/ 5305881 h 662"/>
              <a:gd name="T12" fmla="*/ 15316688 w 1657"/>
              <a:gd name="T13" fmla="*/ 6070087 h 662"/>
              <a:gd name="T14" fmla="*/ 17288073 w 1657"/>
              <a:gd name="T15" fmla="*/ 6135654 h 662"/>
              <a:gd name="T16" fmla="*/ 21200678 w 1657"/>
              <a:gd name="T17" fmla="*/ 4607241 h 662"/>
              <a:gd name="T18" fmla="*/ 25568209 w 1657"/>
              <a:gd name="T19" fmla="*/ 2816710 h 662"/>
              <a:gd name="T20" fmla="*/ 31361180 w 1657"/>
              <a:gd name="T21" fmla="*/ 2445460 h 662"/>
              <a:gd name="T22" fmla="*/ 33878506 w 1657"/>
              <a:gd name="T23" fmla="*/ 3144248 h 662"/>
              <a:gd name="T24" fmla="*/ 37639412 w 1657"/>
              <a:gd name="T25" fmla="*/ 4410688 h 662"/>
              <a:gd name="T26" fmla="*/ 39944534 w 1657"/>
              <a:gd name="T27" fmla="*/ 5895390 h 662"/>
              <a:gd name="T28" fmla="*/ 41369979 w 1657"/>
              <a:gd name="T29" fmla="*/ 6856149 h 662"/>
              <a:gd name="T30" fmla="*/ 43038141 w 1657"/>
              <a:gd name="T31" fmla="*/ 7096412 h 662"/>
              <a:gd name="T32" fmla="*/ 45525301 w 1657"/>
              <a:gd name="T33" fmla="*/ 6812586 h 662"/>
              <a:gd name="T34" fmla="*/ 50196061 w 1657"/>
              <a:gd name="T35" fmla="*/ 6113798 h 662"/>
              <a:gd name="T36" fmla="*/ 50256741 w 1657"/>
              <a:gd name="T37" fmla="*/ 7380239 h 662"/>
              <a:gd name="T38" fmla="*/ 48922141 w 1657"/>
              <a:gd name="T39" fmla="*/ 10131531 h 662"/>
              <a:gd name="T40" fmla="*/ 48800957 w 1657"/>
              <a:gd name="T41" fmla="*/ 11790929 h 662"/>
              <a:gd name="T42" fmla="*/ 47314659 w 1657"/>
              <a:gd name="T43" fmla="*/ 13122788 h 662"/>
              <a:gd name="T44" fmla="*/ 43553742 w 1657"/>
              <a:gd name="T45" fmla="*/ 12948240 h 662"/>
              <a:gd name="T46" fmla="*/ 40338776 w 1657"/>
              <a:gd name="T47" fmla="*/ 12620702 h 662"/>
              <a:gd name="T48" fmla="*/ 37518228 w 1657"/>
              <a:gd name="T49" fmla="*/ 11419679 h 662"/>
              <a:gd name="T50" fmla="*/ 33302225 w 1657"/>
              <a:gd name="T51" fmla="*/ 8799521 h 662"/>
              <a:gd name="T52" fmla="*/ 28874194 w 1657"/>
              <a:gd name="T53" fmla="*/ 8144445 h 662"/>
              <a:gd name="T54" fmla="*/ 25113288 w 1657"/>
              <a:gd name="T55" fmla="*/ 8602969 h 662"/>
              <a:gd name="T56" fmla="*/ 22413918 w 1657"/>
              <a:gd name="T57" fmla="*/ 9432742 h 662"/>
              <a:gd name="T58" fmla="*/ 19866078 w 1657"/>
              <a:gd name="T59" fmla="*/ 10590055 h 662"/>
              <a:gd name="T60" fmla="*/ 17045355 w 1657"/>
              <a:gd name="T61" fmla="*/ 10830170 h 662"/>
              <a:gd name="T62" fmla="*/ 14224806 w 1657"/>
              <a:gd name="T63" fmla="*/ 10458921 h 662"/>
              <a:gd name="T64" fmla="*/ 12374605 w 1657"/>
              <a:gd name="T65" fmla="*/ 9432742 h 662"/>
              <a:gd name="T66" fmla="*/ 11009838 w 1657"/>
              <a:gd name="T67" fmla="*/ 14454796 h 662"/>
              <a:gd name="T68" fmla="*/ 8219454 w 1657"/>
              <a:gd name="T69" fmla="*/ 12576990 h 662"/>
              <a:gd name="T70" fmla="*/ 3518190 w 1657"/>
              <a:gd name="T71" fmla="*/ 9956835 h 662"/>
              <a:gd name="T72" fmla="*/ 0 w 1657"/>
              <a:gd name="T73" fmla="*/ 7358383 h 662"/>
              <a:gd name="T74" fmla="*/ 121359 w 1657"/>
              <a:gd name="T75" fmla="*/ 6681452 h 662"/>
              <a:gd name="T76" fmla="*/ 121359 w 1657"/>
              <a:gd name="T77" fmla="*/ 6681452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rgbClr val="FF0000"/>
          </a:solidFill>
          <a:ln w="9525">
            <a:noFill/>
            <a:miter lim="800000"/>
            <a:headEnd/>
            <a:tailEnd/>
          </a:ln>
        </p:spPr>
        <p:txBody>
          <a:bodyPr/>
          <a:lstStyle/>
          <a:p>
            <a:endParaRPr lang="en-US"/>
          </a:p>
        </p:txBody>
      </p:sp>
      <p:sp>
        <p:nvSpPr>
          <p:cNvPr id="22534" name="Freeform 6"/>
          <p:cNvSpPr>
            <a:spLocks/>
          </p:cNvSpPr>
          <p:nvPr/>
        </p:nvSpPr>
        <p:spPr bwMode="auto">
          <a:xfrm rot="16395145" flipH="1">
            <a:off x="6653214" y="5462272"/>
            <a:ext cx="295276" cy="92075"/>
          </a:xfrm>
          <a:custGeom>
            <a:avLst/>
            <a:gdLst>
              <a:gd name="T0" fmla="*/ 88505 w 1657"/>
              <a:gd name="T1" fmla="*/ 5905596 h 662"/>
              <a:gd name="T2" fmla="*/ 5378044 w 1657"/>
              <a:gd name="T3" fmla="*/ 2528168 h 662"/>
              <a:gd name="T4" fmla="*/ 9295449 w 1657"/>
              <a:gd name="T5" fmla="*/ 0 h 662"/>
              <a:gd name="T6" fmla="*/ 9450333 w 1657"/>
              <a:gd name="T7" fmla="*/ 1215891 h 662"/>
              <a:gd name="T8" fmla="*/ 9339702 w 1657"/>
              <a:gd name="T9" fmla="*/ 3300235 h 662"/>
              <a:gd name="T10" fmla="*/ 9826632 w 1657"/>
              <a:gd name="T11" fmla="*/ 4689706 h 662"/>
              <a:gd name="T12" fmla="*/ 11176637 w 1657"/>
              <a:gd name="T13" fmla="*/ 5365247 h 662"/>
              <a:gd name="T14" fmla="*/ 12615148 w 1657"/>
              <a:gd name="T15" fmla="*/ 5423106 h 662"/>
              <a:gd name="T16" fmla="*/ 15470190 w 1657"/>
              <a:gd name="T17" fmla="*/ 4072163 h 662"/>
              <a:gd name="T18" fmla="*/ 18657277 w 1657"/>
              <a:gd name="T19" fmla="*/ 2489641 h 662"/>
              <a:gd name="T20" fmla="*/ 22884456 w 1657"/>
              <a:gd name="T21" fmla="*/ 2161537 h 662"/>
              <a:gd name="T22" fmla="*/ 24721389 w 1657"/>
              <a:gd name="T23" fmla="*/ 2779079 h 662"/>
              <a:gd name="T24" fmla="*/ 27465651 w 1657"/>
              <a:gd name="T25" fmla="*/ 3898444 h 662"/>
              <a:gd name="T26" fmla="*/ 29147700 w 1657"/>
              <a:gd name="T27" fmla="*/ 5210861 h 662"/>
              <a:gd name="T28" fmla="*/ 30187936 w 1657"/>
              <a:gd name="T29" fmla="*/ 6059981 h 662"/>
              <a:gd name="T30" fmla="*/ 31405183 w 1657"/>
              <a:gd name="T31" fmla="*/ 6272227 h 662"/>
              <a:gd name="T32" fmla="*/ 33219989 w 1657"/>
              <a:gd name="T33" fmla="*/ 6021455 h 662"/>
              <a:gd name="T34" fmla="*/ 36628340 w 1657"/>
              <a:gd name="T35" fmla="*/ 5403773 h 662"/>
              <a:gd name="T36" fmla="*/ 36672592 w 1657"/>
              <a:gd name="T37" fmla="*/ 6523138 h 662"/>
              <a:gd name="T38" fmla="*/ 35698736 w 1657"/>
              <a:gd name="T39" fmla="*/ 8954919 h 662"/>
              <a:gd name="T40" fmla="*/ 35610230 w 1657"/>
              <a:gd name="T41" fmla="*/ 10421583 h 662"/>
              <a:gd name="T42" fmla="*/ 34525742 w 1657"/>
              <a:gd name="T43" fmla="*/ 11598947 h 662"/>
              <a:gd name="T44" fmla="*/ 31781479 w 1657"/>
              <a:gd name="T45" fmla="*/ 11444561 h 662"/>
              <a:gd name="T46" fmla="*/ 29435491 w 1657"/>
              <a:gd name="T47" fmla="*/ 11154984 h 662"/>
              <a:gd name="T48" fmla="*/ 27377146 w 1657"/>
              <a:gd name="T49" fmla="*/ 10093618 h 662"/>
              <a:gd name="T50" fmla="*/ 24300839 w 1657"/>
              <a:gd name="T51" fmla="*/ 7777694 h 662"/>
              <a:gd name="T52" fmla="*/ 21069649 w 1657"/>
              <a:gd name="T53" fmla="*/ 7198679 h 662"/>
              <a:gd name="T54" fmla="*/ 18325233 w 1657"/>
              <a:gd name="T55" fmla="*/ 7603976 h 662"/>
              <a:gd name="T56" fmla="*/ 16355542 w 1657"/>
              <a:gd name="T57" fmla="*/ 8337376 h 662"/>
              <a:gd name="T58" fmla="*/ 14496482 w 1657"/>
              <a:gd name="T59" fmla="*/ 9360217 h 662"/>
              <a:gd name="T60" fmla="*/ 12438137 w 1657"/>
              <a:gd name="T61" fmla="*/ 9572463 h 662"/>
              <a:gd name="T62" fmla="*/ 10379940 w 1657"/>
              <a:gd name="T63" fmla="*/ 9244359 h 662"/>
              <a:gd name="T64" fmla="*/ 9029784 w 1657"/>
              <a:gd name="T65" fmla="*/ 8337376 h 662"/>
              <a:gd name="T66" fmla="*/ 8033949 w 1657"/>
              <a:gd name="T67" fmla="*/ 12776171 h 662"/>
              <a:gd name="T68" fmla="*/ 5997730 w 1657"/>
              <a:gd name="T69" fmla="*/ 11116457 h 662"/>
              <a:gd name="T70" fmla="*/ 2567253 w 1657"/>
              <a:gd name="T71" fmla="*/ 8800533 h 662"/>
              <a:gd name="T72" fmla="*/ 0 w 1657"/>
              <a:gd name="T73" fmla="*/ 6503944 h 662"/>
              <a:gd name="T74" fmla="*/ 88505 w 1657"/>
              <a:gd name="T75" fmla="*/ 5905596 h 662"/>
              <a:gd name="T76" fmla="*/ 88505 w 1657"/>
              <a:gd name="T77" fmla="*/ 5905596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rgbClr val="00F26D"/>
          </a:solidFill>
          <a:ln w="9525">
            <a:solidFill>
              <a:srgbClr val="00F26D"/>
            </a:solidFill>
            <a:miter lim="800000"/>
            <a:headEnd/>
            <a:tailEnd/>
          </a:ln>
        </p:spPr>
        <p:txBody>
          <a:bodyPr/>
          <a:lstStyle/>
          <a:p>
            <a:endParaRPr lang="en-US"/>
          </a:p>
        </p:txBody>
      </p:sp>
      <p:sp>
        <p:nvSpPr>
          <p:cNvPr id="22536" name="Freeform 6"/>
          <p:cNvSpPr>
            <a:spLocks/>
          </p:cNvSpPr>
          <p:nvPr/>
        </p:nvSpPr>
        <p:spPr bwMode="auto">
          <a:xfrm rot="2500074" flipH="1">
            <a:off x="5071384" y="3479074"/>
            <a:ext cx="271463" cy="89536"/>
          </a:xfrm>
          <a:custGeom>
            <a:avLst/>
            <a:gdLst>
              <a:gd name="T0" fmla="*/ 107144 w 1657"/>
              <a:gd name="T1" fmla="*/ 3855869 h 662"/>
              <a:gd name="T2" fmla="*/ 6510198 w 1657"/>
              <a:gd name="T3" fmla="*/ 1650728 h 662"/>
              <a:gd name="T4" fmla="*/ 11252200 w 1657"/>
              <a:gd name="T5" fmla="*/ 0 h 662"/>
              <a:gd name="T6" fmla="*/ 11439784 w 1657"/>
              <a:gd name="T7" fmla="*/ 793918 h 662"/>
              <a:gd name="T8" fmla="*/ 11305772 w 1657"/>
              <a:gd name="T9" fmla="*/ 2154760 h 662"/>
              <a:gd name="T10" fmla="*/ 11895225 w 1657"/>
              <a:gd name="T11" fmla="*/ 3062063 h 662"/>
              <a:gd name="T12" fmla="*/ 13529409 w 1657"/>
              <a:gd name="T13" fmla="*/ 3503091 h 662"/>
              <a:gd name="T14" fmla="*/ 15270900 w 1657"/>
              <a:gd name="T15" fmla="*/ 3540849 h 662"/>
              <a:gd name="T16" fmla="*/ 18726851 w 1657"/>
              <a:gd name="T17" fmla="*/ 2658792 h 662"/>
              <a:gd name="T18" fmla="*/ 22584841 w 1657"/>
              <a:gd name="T19" fmla="*/ 1625481 h 662"/>
              <a:gd name="T20" fmla="*/ 27701843 w 1657"/>
              <a:gd name="T21" fmla="*/ 1411335 h 662"/>
              <a:gd name="T22" fmla="*/ 29925480 w 1657"/>
              <a:gd name="T23" fmla="*/ 1814606 h 662"/>
              <a:gd name="T24" fmla="*/ 33247583 w 1657"/>
              <a:gd name="T25" fmla="*/ 2545408 h 662"/>
              <a:gd name="T26" fmla="*/ 35283637 w 1657"/>
              <a:gd name="T27" fmla="*/ 3402330 h 662"/>
              <a:gd name="T28" fmla="*/ 36542818 w 1657"/>
              <a:gd name="T29" fmla="*/ 3956743 h 662"/>
              <a:gd name="T30" fmla="*/ 38016451 w 1657"/>
              <a:gd name="T31" fmla="*/ 4095375 h 662"/>
              <a:gd name="T32" fmla="*/ 40213220 w 1657"/>
              <a:gd name="T33" fmla="*/ 3931497 h 662"/>
              <a:gd name="T34" fmla="*/ 44339073 w 1657"/>
              <a:gd name="T35" fmla="*/ 3528338 h 662"/>
              <a:gd name="T36" fmla="*/ 44392645 w 1657"/>
              <a:gd name="T37" fmla="*/ 4259140 h 662"/>
              <a:gd name="T38" fmla="*/ 43213903 w 1657"/>
              <a:gd name="T39" fmla="*/ 5846864 h 662"/>
              <a:gd name="T40" fmla="*/ 43106759 w 1657"/>
              <a:gd name="T41" fmla="*/ 6804547 h 662"/>
              <a:gd name="T42" fmla="*/ 41793832 w 1657"/>
              <a:gd name="T43" fmla="*/ 7573220 h 662"/>
              <a:gd name="T44" fmla="*/ 38471893 w 1657"/>
              <a:gd name="T45" fmla="*/ 7472459 h 662"/>
              <a:gd name="T46" fmla="*/ 35631935 w 1657"/>
              <a:gd name="T47" fmla="*/ 7283445 h 662"/>
              <a:gd name="T48" fmla="*/ 33140439 w 1657"/>
              <a:gd name="T49" fmla="*/ 6590401 h 662"/>
              <a:gd name="T50" fmla="*/ 29416466 w 1657"/>
              <a:gd name="T51" fmla="*/ 5078192 h 662"/>
              <a:gd name="T52" fmla="*/ 25505074 w 1657"/>
              <a:gd name="T53" fmla="*/ 4700168 h 662"/>
              <a:gd name="T54" fmla="*/ 22182971 w 1657"/>
              <a:gd name="T55" fmla="*/ 4964808 h 662"/>
              <a:gd name="T56" fmla="*/ 19798450 w 1657"/>
              <a:gd name="T57" fmla="*/ 5443706 h 662"/>
              <a:gd name="T58" fmla="*/ 17548109 w 1657"/>
              <a:gd name="T59" fmla="*/ 6111503 h 662"/>
              <a:gd name="T60" fmla="*/ 15056449 w 1657"/>
              <a:gd name="T61" fmla="*/ 6250134 h 662"/>
              <a:gd name="T62" fmla="*/ 12564954 w 1657"/>
              <a:gd name="T63" fmla="*/ 6035876 h 662"/>
              <a:gd name="T64" fmla="*/ 10930770 w 1657"/>
              <a:gd name="T65" fmla="*/ 5443706 h 662"/>
              <a:gd name="T66" fmla="*/ 9725158 w 1657"/>
              <a:gd name="T67" fmla="*/ 8341892 h 662"/>
              <a:gd name="T68" fmla="*/ 7260366 w 1657"/>
              <a:gd name="T69" fmla="*/ 7258198 h 662"/>
              <a:gd name="T70" fmla="*/ 3107818 w 1657"/>
              <a:gd name="T71" fmla="*/ 5746102 h 662"/>
              <a:gd name="T72" fmla="*/ 0 w 1657"/>
              <a:gd name="T73" fmla="*/ 4246517 h 662"/>
              <a:gd name="T74" fmla="*/ 107144 w 1657"/>
              <a:gd name="T75" fmla="*/ 3855869 h 662"/>
              <a:gd name="T76" fmla="*/ 107144 w 1657"/>
              <a:gd name="T77" fmla="*/ 3855869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chemeClr val="tx1"/>
          </a:solidFill>
          <a:ln w="9525">
            <a:solidFill>
              <a:schemeClr val="tx1"/>
            </a:solidFill>
            <a:miter lim="800000"/>
            <a:headEnd/>
            <a:tailEnd/>
          </a:ln>
        </p:spPr>
        <p:txBody>
          <a:bodyPr/>
          <a:lstStyle/>
          <a:p>
            <a:endParaRPr lang="en-US" dirty="0">
              <a:solidFill>
                <a:schemeClr val="bg1">
                  <a:lumMod val="60000"/>
                  <a:lumOff val="40000"/>
                </a:schemeClr>
              </a:solidFill>
            </a:endParaRPr>
          </a:p>
        </p:txBody>
      </p:sp>
      <p:sp>
        <p:nvSpPr>
          <p:cNvPr id="22537" name="Freeform 6"/>
          <p:cNvSpPr>
            <a:spLocks/>
          </p:cNvSpPr>
          <p:nvPr/>
        </p:nvSpPr>
        <p:spPr bwMode="auto">
          <a:xfrm rot="16200000" flipH="1">
            <a:off x="6765926" y="5506087"/>
            <a:ext cx="371476" cy="73025"/>
          </a:xfrm>
          <a:custGeom>
            <a:avLst/>
            <a:gdLst>
              <a:gd name="T0" fmla="*/ 139556 w 1657"/>
              <a:gd name="T1" fmla="*/ 3703868 h 662"/>
              <a:gd name="T2" fmla="*/ 8474591 w 1657"/>
              <a:gd name="T3" fmla="*/ 1585591 h 662"/>
              <a:gd name="T4" fmla="*/ 14647357 w 1657"/>
              <a:gd name="T5" fmla="*/ 0 h 662"/>
              <a:gd name="T6" fmla="*/ 14891532 w 1657"/>
              <a:gd name="T7" fmla="*/ 762571 h 662"/>
              <a:gd name="T8" fmla="*/ 14717041 w 1657"/>
              <a:gd name="T9" fmla="*/ 2069851 h 662"/>
              <a:gd name="T10" fmla="*/ 15484316 w 1657"/>
              <a:gd name="T11" fmla="*/ 2941297 h 662"/>
              <a:gd name="T12" fmla="*/ 17611651 w 1657"/>
              <a:gd name="T13" fmla="*/ 3364886 h 662"/>
              <a:gd name="T14" fmla="*/ 19878540 w 1657"/>
              <a:gd name="T15" fmla="*/ 3401288 h 662"/>
              <a:gd name="T16" fmla="*/ 24377384 w 1657"/>
              <a:gd name="T17" fmla="*/ 2554000 h 662"/>
              <a:gd name="T18" fmla="*/ 29399334 w 1657"/>
              <a:gd name="T19" fmla="*/ 1561433 h 662"/>
              <a:gd name="T20" fmla="*/ 36060448 w 1657"/>
              <a:gd name="T21" fmla="*/ 1355706 h 662"/>
              <a:gd name="T22" fmla="*/ 38955057 w 1657"/>
              <a:gd name="T23" fmla="*/ 1743003 h 662"/>
              <a:gd name="T24" fmla="*/ 43279597 w 1657"/>
              <a:gd name="T25" fmla="*/ 2445014 h 662"/>
              <a:gd name="T26" fmla="*/ 45930030 w 1657"/>
              <a:gd name="T27" fmla="*/ 3268144 h 662"/>
              <a:gd name="T28" fmla="*/ 47569201 w 1657"/>
              <a:gd name="T29" fmla="*/ 3800720 h 662"/>
              <a:gd name="T30" fmla="*/ 49487307 w 1657"/>
              <a:gd name="T31" fmla="*/ 3933864 h 662"/>
              <a:gd name="T32" fmla="*/ 52346980 w 1657"/>
              <a:gd name="T33" fmla="*/ 3776452 h 662"/>
              <a:gd name="T34" fmla="*/ 57717719 w 1657"/>
              <a:gd name="T35" fmla="*/ 3389154 h 662"/>
              <a:gd name="T36" fmla="*/ 57787404 w 1657"/>
              <a:gd name="T37" fmla="*/ 4091165 h 662"/>
              <a:gd name="T38" fmla="*/ 56252854 w 1657"/>
              <a:gd name="T39" fmla="*/ 5616306 h 662"/>
              <a:gd name="T40" fmla="*/ 56113485 w 1657"/>
              <a:gd name="T41" fmla="*/ 6536178 h 662"/>
              <a:gd name="T42" fmla="*/ 54404630 w 1657"/>
              <a:gd name="T43" fmla="*/ 7274592 h 662"/>
              <a:gd name="T44" fmla="*/ 50080091 w 1657"/>
              <a:gd name="T45" fmla="*/ 7177739 h 662"/>
              <a:gd name="T46" fmla="*/ 46383446 w 1657"/>
              <a:gd name="T47" fmla="*/ 6996169 h 662"/>
              <a:gd name="T48" fmla="*/ 43140041 w 1657"/>
              <a:gd name="T49" fmla="*/ 6330451 h 662"/>
              <a:gd name="T50" fmla="*/ 38292402 w 1657"/>
              <a:gd name="T51" fmla="*/ 4877893 h 662"/>
              <a:gd name="T52" fmla="*/ 33200774 w 1657"/>
              <a:gd name="T53" fmla="*/ 4514864 h 662"/>
              <a:gd name="T54" fmla="*/ 28876234 w 1657"/>
              <a:gd name="T55" fmla="*/ 4769018 h 662"/>
              <a:gd name="T56" fmla="*/ 25772385 w 1657"/>
              <a:gd name="T57" fmla="*/ 5229009 h 662"/>
              <a:gd name="T58" fmla="*/ 22843021 w 1657"/>
              <a:gd name="T59" fmla="*/ 5870459 h 662"/>
              <a:gd name="T60" fmla="*/ 19599616 w 1657"/>
              <a:gd name="T61" fmla="*/ 6003603 h 662"/>
              <a:gd name="T62" fmla="*/ 16356211 w 1657"/>
              <a:gd name="T63" fmla="*/ 5797876 h 662"/>
              <a:gd name="T64" fmla="*/ 14228877 w 1657"/>
              <a:gd name="T65" fmla="*/ 5229009 h 662"/>
              <a:gd name="T66" fmla="*/ 12659578 w 1657"/>
              <a:gd name="T67" fmla="*/ 8012895 h 662"/>
              <a:gd name="T68" fmla="*/ 9451106 w 1657"/>
              <a:gd name="T69" fmla="*/ 6971901 h 662"/>
              <a:gd name="T70" fmla="*/ 4045430 w 1657"/>
              <a:gd name="T71" fmla="*/ 5519454 h 662"/>
              <a:gd name="T72" fmla="*/ 0 w 1657"/>
              <a:gd name="T73" fmla="*/ 4079031 h 662"/>
              <a:gd name="T74" fmla="*/ 139556 w 1657"/>
              <a:gd name="T75" fmla="*/ 3703868 h 662"/>
              <a:gd name="T76" fmla="*/ 139556 w 1657"/>
              <a:gd name="T77" fmla="*/ 3703868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chemeClr val="tx1"/>
          </a:solidFill>
          <a:ln w="9525">
            <a:solidFill>
              <a:schemeClr val="tx1"/>
            </a:solidFill>
            <a:miter lim="800000"/>
            <a:headEnd/>
            <a:tailEnd/>
          </a:ln>
        </p:spPr>
        <p:txBody>
          <a:bodyPr/>
          <a:lstStyle/>
          <a:p>
            <a:endParaRPr lang="en-US"/>
          </a:p>
        </p:txBody>
      </p:sp>
      <p:sp>
        <p:nvSpPr>
          <p:cNvPr id="22538" name="Freeform 6"/>
          <p:cNvSpPr>
            <a:spLocks/>
          </p:cNvSpPr>
          <p:nvPr/>
        </p:nvSpPr>
        <p:spPr bwMode="auto">
          <a:xfrm rot="18850573" flipH="1">
            <a:off x="7725007" y="4631056"/>
            <a:ext cx="293687" cy="116204"/>
          </a:xfrm>
          <a:custGeom>
            <a:avLst/>
            <a:gdLst>
              <a:gd name="T0" fmla="*/ 125486 w 1657"/>
              <a:gd name="T1" fmla="*/ 6536936 h 662"/>
              <a:gd name="T2" fmla="*/ 7624696 w 1657"/>
              <a:gd name="T3" fmla="*/ 2798472 h 662"/>
              <a:gd name="T4" fmla="*/ 13178519 w 1657"/>
              <a:gd name="T5" fmla="*/ 0 h 662"/>
              <a:gd name="T6" fmla="*/ 13398120 w 1657"/>
              <a:gd name="T7" fmla="*/ 1345771 h 662"/>
              <a:gd name="T8" fmla="*/ 13241262 w 1657"/>
              <a:gd name="T9" fmla="*/ 3653037 h 662"/>
              <a:gd name="T10" fmla="*/ 13931612 w 1657"/>
              <a:gd name="T11" fmla="*/ 5191166 h 662"/>
              <a:gd name="T12" fmla="*/ 15845629 w 1657"/>
              <a:gd name="T13" fmla="*/ 5938800 h 662"/>
              <a:gd name="T14" fmla="*/ 17885131 w 1657"/>
              <a:gd name="T15" fmla="*/ 6002870 h 662"/>
              <a:gd name="T16" fmla="*/ 21932764 w 1657"/>
              <a:gd name="T17" fmla="*/ 4507455 h 662"/>
              <a:gd name="T18" fmla="*/ 26451152 w 1657"/>
              <a:gd name="T19" fmla="*/ 2755759 h 662"/>
              <a:gd name="T20" fmla="*/ 32444173 w 1657"/>
              <a:gd name="T21" fmla="*/ 2392546 h 662"/>
              <a:gd name="T22" fmla="*/ 35048540 w 1657"/>
              <a:gd name="T23" fmla="*/ 3076257 h 662"/>
              <a:gd name="T24" fmla="*/ 38939316 w 1657"/>
              <a:gd name="T25" fmla="*/ 4315244 h 662"/>
              <a:gd name="T26" fmla="*/ 41324082 w 1657"/>
              <a:gd name="T27" fmla="*/ 5767945 h 662"/>
              <a:gd name="T28" fmla="*/ 42798720 w 1657"/>
              <a:gd name="T29" fmla="*/ 6707791 h 662"/>
              <a:gd name="T30" fmla="*/ 44524507 w 1657"/>
              <a:gd name="T31" fmla="*/ 6942862 h 662"/>
              <a:gd name="T32" fmla="*/ 47097513 w 1657"/>
              <a:gd name="T33" fmla="*/ 6665077 h 662"/>
              <a:gd name="T34" fmla="*/ 51929611 w 1657"/>
              <a:gd name="T35" fmla="*/ 5981513 h 662"/>
              <a:gd name="T36" fmla="*/ 51992354 w 1657"/>
              <a:gd name="T37" fmla="*/ 7220500 h 662"/>
              <a:gd name="T38" fmla="*/ 50611831 w 1657"/>
              <a:gd name="T39" fmla="*/ 9912189 h 662"/>
              <a:gd name="T40" fmla="*/ 50486167 w 1657"/>
              <a:gd name="T41" fmla="*/ 11535745 h 662"/>
              <a:gd name="T42" fmla="*/ 48948786 w 1657"/>
              <a:gd name="T43" fmla="*/ 12838948 h 662"/>
              <a:gd name="T44" fmla="*/ 45058000 w 1657"/>
              <a:gd name="T45" fmla="*/ 12667947 h 662"/>
              <a:gd name="T46" fmla="*/ 41731911 w 1657"/>
              <a:gd name="T47" fmla="*/ 12347595 h 662"/>
              <a:gd name="T48" fmla="*/ 38813830 w 1657"/>
              <a:gd name="T49" fmla="*/ 11172679 h 662"/>
              <a:gd name="T50" fmla="*/ 34452304 w 1657"/>
              <a:gd name="T51" fmla="*/ 8609130 h 662"/>
              <a:gd name="T52" fmla="*/ 29871355 w 1657"/>
              <a:gd name="T53" fmla="*/ 7968280 h 662"/>
              <a:gd name="T54" fmla="*/ 25980403 w 1657"/>
              <a:gd name="T55" fmla="*/ 8416773 h 662"/>
              <a:gd name="T56" fmla="*/ 23187979 w 1657"/>
              <a:gd name="T57" fmla="*/ 9228623 h 662"/>
              <a:gd name="T58" fmla="*/ 20552241 w 1657"/>
              <a:gd name="T59" fmla="*/ 10360828 h 662"/>
              <a:gd name="T60" fmla="*/ 17634159 w 1657"/>
              <a:gd name="T61" fmla="*/ 10595753 h 662"/>
              <a:gd name="T62" fmla="*/ 14716077 w 1657"/>
              <a:gd name="T63" fmla="*/ 10232688 h 662"/>
              <a:gd name="T64" fmla="*/ 12802061 w 1657"/>
              <a:gd name="T65" fmla="*/ 9228623 h 662"/>
              <a:gd name="T66" fmla="*/ 11389986 w 1657"/>
              <a:gd name="T67" fmla="*/ 14142005 h 662"/>
              <a:gd name="T68" fmla="*/ 8503276 w 1657"/>
              <a:gd name="T69" fmla="*/ 12304882 h 662"/>
              <a:gd name="T70" fmla="*/ 3639805 w 1657"/>
              <a:gd name="T71" fmla="*/ 9741335 h 662"/>
              <a:gd name="T72" fmla="*/ 0 w 1657"/>
              <a:gd name="T73" fmla="*/ 7199143 h 662"/>
              <a:gd name="T74" fmla="*/ 125486 w 1657"/>
              <a:gd name="T75" fmla="*/ 6536936 h 662"/>
              <a:gd name="T76" fmla="*/ 125486 w 1657"/>
              <a:gd name="T77" fmla="*/ 6536936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chemeClr val="tx1"/>
          </a:solidFill>
          <a:ln w="9525">
            <a:solidFill>
              <a:schemeClr val="tx1"/>
            </a:solidFill>
            <a:miter lim="800000"/>
            <a:headEnd/>
            <a:tailEnd/>
          </a:ln>
        </p:spPr>
        <p:txBody>
          <a:bodyPr/>
          <a:lstStyle/>
          <a:p>
            <a:endParaRPr lang="en-US"/>
          </a:p>
        </p:txBody>
      </p:sp>
      <p:sp>
        <p:nvSpPr>
          <p:cNvPr id="22539" name="Freeform 6"/>
          <p:cNvSpPr>
            <a:spLocks/>
          </p:cNvSpPr>
          <p:nvPr/>
        </p:nvSpPr>
        <p:spPr bwMode="auto">
          <a:xfrm rot="7081965" flipH="1">
            <a:off x="5472134" y="6115616"/>
            <a:ext cx="289560" cy="77788"/>
          </a:xfrm>
          <a:custGeom>
            <a:avLst/>
            <a:gdLst>
              <a:gd name="T0" fmla="*/ 84899 w 1657"/>
              <a:gd name="T1" fmla="*/ 4227343 h 662"/>
              <a:gd name="T2" fmla="*/ 5159336 w 1657"/>
              <a:gd name="T3" fmla="*/ 1809687 h 662"/>
              <a:gd name="T4" fmla="*/ 8917469 w 1657"/>
              <a:gd name="T5" fmla="*/ 0 h 662"/>
              <a:gd name="T6" fmla="*/ 9066006 w 1657"/>
              <a:gd name="T7" fmla="*/ 870356 h 662"/>
              <a:gd name="T8" fmla="*/ 8959846 w 1657"/>
              <a:gd name="T9" fmla="*/ 2362311 h 662"/>
              <a:gd name="T10" fmla="*/ 9427009 w 1657"/>
              <a:gd name="T11" fmla="*/ 3356987 h 662"/>
              <a:gd name="T12" fmla="*/ 10722197 w 1657"/>
              <a:gd name="T13" fmla="*/ 3840518 h 662"/>
              <a:gd name="T14" fmla="*/ 12102135 w 1657"/>
              <a:gd name="T15" fmla="*/ 3881998 h 662"/>
              <a:gd name="T16" fmla="*/ 14841188 w 1657"/>
              <a:gd name="T17" fmla="*/ 2914935 h 662"/>
              <a:gd name="T18" fmla="*/ 17898576 w 1657"/>
              <a:gd name="T19" fmla="*/ 1782074 h 662"/>
              <a:gd name="T20" fmla="*/ 21953788 w 1657"/>
              <a:gd name="T21" fmla="*/ 1547300 h 662"/>
              <a:gd name="T22" fmla="*/ 23716137 w 1657"/>
              <a:gd name="T23" fmla="*/ 1989352 h 662"/>
              <a:gd name="T24" fmla="*/ 26348884 w 1657"/>
              <a:gd name="T25" fmla="*/ 2790615 h 662"/>
              <a:gd name="T26" fmla="*/ 27962404 w 1657"/>
              <a:gd name="T27" fmla="*/ 3729946 h 662"/>
              <a:gd name="T28" fmla="*/ 28960369 w 1657"/>
              <a:gd name="T29" fmla="*/ 4337798 h 662"/>
              <a:gd name="T30" fmla="*/ 30128133 w 1657"/>
              <a:gd name="T31" fmla="*/ 4489848 h 662"/>
              <a:gd name="T32" fmla="*/ 31869075 w 1657"/>
              <a:gd name="T33" fmla="*/ 4310184 h 662"/>
              <a:gd name="T34" fmla="*/ 35138783 w 1657"/>
              <a:gd name="T35" fmla="*/ 3868132 h 662"/>
              <a:gd name="T36" fmla="*/ 35181306 w 1657"/>
              <a:gd name="T37" fmla="*/ 4669395 h 662"/>
              <a:gd name="T38" fmla="*/ 34247124 w 1657"/>
              <a:gd name="T39" fmla="*/ 6410107 h 662"/>
              <a:gd name="T40" fmla="*/ 34162225 w 1657"/>
              <a:gd name="T41" fmla="*/ 7460009 h 662"/>
              <a:gd name="T42" fmla="*/ 33121737 w 1657"/>
              <a:gd name="T43" fmla="*/ 8302636 h 662"/>
              <a:gd name="T44" fmla="*/ 30488991 w 1657"/>
              <a:gd name="T45" fmla="*/ 8192182 h 662"/>
              <a:gd name="T46" fmla="*/ 28238508 w 1657"/>
              <a:gd name="T47" fmla="*/ 7984904 h 662"/>
              <a:gd name="T48" fmla="*/ 26263839 w 1657"/>
              <a:gd name="T49" fmla="*/ 7225118 h 662"/>
              <a:gd name="T50" fmla="*/ 23312611 w 1657"/>
              <a:gd name="T51" fmla="*/ 5567364 h 662"/>
              <a:gd name="T52" fmla="*/ 20212846 w 1657"/>
              <a:gd name="T53" fmla="*/ 5152926 h 662"/>
              <a:gd name="T54" fmla="*/ 17580095 w 1657"/>
              <a:gd name="T55" fmla="*/ 5443045 h 662"/>
              <a:gd name="T56" fmla="*/ 15690325 w 1657"/>
              <a:gd name="T57" fmla="*/ 5967937 h 662"/>
              <a:gd name="T58" fmla="*/ 13906861 w 1657"/>
              <a:gd name="T59" fmla="*/ 6700108 h 662"/>
              <a:gd name="T60" fmla="*/ 11932337 w 1657"/>
              <a:gd name="T61" fmla="*/ 6852159 h 662"/>
              <a:gd name="T62" fmla="*/ 9957813 w 1657"/>
              <a:gd name="T63" fmla="*/ 6617267 h 662"/>
              <a:gd name="T64" fmla="*/ 8662626 w 1657"/>
              <a:gd name="T65" fmla="*/ 5967937 h 662"/>
              <a:gd name="T66" fmla="*/ 7707183 w 1657"/>
              <a:gd name="T67" fmla="*/ 9145378 h 662"/>
              <a:gd name="T68" fmla="*/ 5753921 w 1657"/>
              <a:gd name="T69" fmla="*/ 7957290 h 662"/>
              <a:gd name="T70" fmla="*/ 2462950 w 1657"/>
              <a:gd name="T71" fmla="*/ 6299535 h 662"/>
              <a:gd name="T72" fmla="*/ 0 w 1657"/>
              <a:gd name="T73" fmla="*/ 4655530 h 662"/>
              <a:gd name="T74" fmla="*/ 84899 w 1657"/>
              <a:gd name="T75" fmla="*/ 4227343 h 662"/>
              <a:gd name="T76" fmla="*/ 84899 w 1657"/>
              <a:gd name="T77" fmla="*/ 4227343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chemeClr val="tx1"/>
          </a:solidFill>
          <a:ln w="9525">
            <a:solidFill>
              <a:schemeClr val="tx1"/>
            </a:solidFill>
            <a:miter lim="800000"/>
            <a:headEnd/>
            <a:tailEnd/>
          </a:ln>
        </p:spPr>
        <p:txBody>
          <a:bodyPr/>
          <a:lstStyle/>
          <a:p>
            <a:endParaRPr lang="en-US"/>
          </a:p>
        </p:txBody>
      </p:sp>
      <p:sp>
        <p:nvSpPr>
          <p:cNvPr id="22540" name="Freeform 6"/>
          <p:cNvSpPr>
            <a:spLocks/>
          </p:cNvSpPr>
          <p:nvPr/>
        </p:nvSpPr>
        <p:spPr bwMode="auto">
          <a:xfrm rot="6584564" flipH="1">
            <a:off x="5685950" y="5648486"/>
            <a:ext cx="291464" cy="77787"/>
          </a:xfrm>
          <a:custGeom>
            <a:avLst/>
            <a:gdLst>
              <a:gd name="T0" fmla="*/ 85458 w 1657"/>
              <a:gd name="T1" fmla="*/ 4227289 h 662"/>
              <a:gd name="T2" fmla="*/ 5193268 w 1657"/>
              <a:gd name="T3" fmla="*/ 1809664 h 662"/>
              <a:gd name="T4" fmla="*/ 8976118 w 1657"/>
              <a:gd name="T5" fmla="*/ 0 h 662"/>
              <a:gd name="T6" fmla="*/ 9125632 w 1657"/>
              <a:gd name="T7" fmla="*/ 870345 h 662"/>
              <a:gd name="T8" fmla="*/ 9018774 w 1657"/>
              <a:gd name="T9" fmla="*/ 2362281 h 662"/>
              <a:gd name="T10" fmla="*/ 9489010 w 1657"/>
              <a:gd name="T11" fmla="*/ 3356943 h 662"/>
              <a:gd name="T12" fmla="*/ 10792715 w 1657"/>
              <a:gd name="T13" fmla="*/ 3840468 h 662"/>
              <a:gd name="T14" fmla="*/ 12181729 w 1657"/>
              <a:gd name="T15" fmla="*/ 3881948 h 662"/>
              <a:gd name="T16" fmla="*/ 14938797 w 1657"/>
              <a:gd name="T17" fmla="*/ 2914897 h 662"/>
              <a:gd name="T18" fmla="*/ 18016293 w 1657"/>
              <a:gd name="T19" fmla="*/ 1782051 h 662"/>
              <a:gd name="T20" fmla="*/ 22098176 w 1657"/>
              <a:gd name="T21" fmla="*/ 1547280 h 662"/>
              <a:gd name="T22" fmla="*/ 23872115 w 1657"/>
              <a:gd name="T23" fmla="*/ 1989326 h 662"/>
              <a:gd name="T24" fmla="*/ 26522177 w 1657"/>
              <a:gd name="T25" fmla="*/ 2790579 h 662"/>
              <a:gd name="T26" fmla="*/ 28146309 w 1657"/>
              <a:gd name="T27" fmla="*/ 3729898 h 662"/>
              <a:gd name="T28" fmla="*/ 29150838 w 1657"/>
              <a:gd name="T29" fmla="*/ 4337742 h 662"/>
              <a:gd name="T30" fmla="*/ 30326282 w 1657"/>
              <a:gd name="T31" fmla="*/ 4489791 h 662"/>
              <a:gd name="T32" fmla="*/ 32078674 w 1657"/>
              <a:gd name="T33" fmla="*/ 4310129 h 662"/>
              <a:gd name="T34" fmla="*/ 35369887 w 1657"/>
              <a:gd name="T35" fmla="*/ 3868082 h 662"/>
              <a:gd name="T36" fmla="*/ 35412689 w 1657"/>
              <a:gd name="T37" fmla="*/ 4669335 h 662"/>
              <a:gd name="T38" fmla="*/ 34472363 w 1657"/>
              <a:gd name="T39" fmla="*/ 6410024 h 662"/>
              <a:gd name="T40" fmla="*/ 34386906 w 1657"/>
              <a:gd name="T41" fmla="*/ 7459913 h 662"/>
              <a:gd name="T42" fmla="*/ 33339575 w 1657"/>
              <a:gd name="T43" fmla="*/ 8302529 h 662"/>
              <a:gd name="T44" fmla="*/ 30689513 w 1657"/>
              <a:gd name="T45" fmla="*/ 8192076 h 662"/>
              <a:gd name="T46" fmla="*/ 28424229 w 1657"/>
              <a:gd name="T47" fmla="*/ 7984801 h 662"/>
              <a:gd name="T48" fmla="*/ 26436573 w 1657"/>
              <a:gd name="T49" fmla="*/ 7225025 h 662"/>
              <a:gd name="T50" fmla="*/ 23465935 w 1657"/>
              <a:gd name="T51" fmla="*/ 5567293 h 662"/>
              <a:gd name="T52" fmla="*/ 20345784 w 1657"/>
              <a:gd name="T53" fmla="*/ 5152860 h 662"/>
              <a:gd name="T54" fmla="*/ 17695717 w 1657"/>
              <a:gd name="T55" fmla="*/ 5442975 h 662"/>
              <a:gd name="T56" fmla="*/ 15793518 w 1657"/>
              <a:gd name="T57" fmla="*/ 5967861 h 662"/>
              <a:gd name="T58" fmla="*/ 13998324 w 1657"/>
              <a:gd name="T59" fmla="*/ 6700022 h 662"/>
              <a:gd name="T60" fmla="*/ 12010814 w 1657"/>
              <a:gd name="T61" fmla="*/ 6852070 h 662"/>
              <a:gd name="T62" fmla="*/ 10023305 w 1657"/>
              <a:gd name="T63" fmla="*/ 6617182 h 662"/>
              <a:gd name="T64" fmla="*/ 8719599 w 1657"/>
              <a:gd name="T65" fmla="*/ 5967861 h 662"/>
              <a:gd name="T66" fmla="*/ 7757872 w 1657"/>
              <a:gd name="T67" fmla="*/ 9145260 h 662"/>
              <a:gd name="T68" fmla="*/ 5791763 w 1657"/>
              <a:gd name="T69" fmla="*/ 7957188 h 662"/>
              <a:gd name="T70" fmla="*/ 2479148 w 1657"/>
              <a:gd name="T71" fmla="*/ 6299454 h 662"/>
              <a:gd name="T72" fmla="*/ 0 w 1657"/>
              <a:gd name="T73" fmla="*/ 4655470 h 662"/>
              <a:gd name="T74" fmla="*/ 85458 w 1657"/>
              <a:gd name="T75" fmla="*/ 4227289 h 662"/>
              <a:gd name="T76" fmla="*/ 85458 w 1657"/>
              <a:gd name="T77" fmla="*/ 4227289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chemeClr val="tx1"/>
          </a:solidFill>
          <a:ln w="9525">
            <a:solidFill>
              <a:schemeClr val="tx1"/>
            </a:solidFill>
            <a:miter lim="800000"/>
            <a:headEnd/>
            <a:tailEnd/>
          </a:ln>
        </p:spPr>
        <p:txBody>
          <a:bodyPr/>
          <a:lstStyle/>
          <a:p>
            <a:endParaRPr lang="en-US"/>
          </a:p>
        </p:txBody>
      </p:sp>
      <p:sp>
        <p:nvSpPr>
          <p:cNvPr id="22541" name="TextBox 4"/>
          <p:cNvSpPr txBox="1">
            <a:spLocks noChangeArrowheads="1"/>
          </p:cNvSpPr>
          <p:nvPr/>
        </p:nvSpPr>
        <p:spPr bwMode="auto">
          <a:xfrm>
            <a:off x="4122738" y="1188721"/>
            <a:ext cx="1601721" cy="461665"/>
          </a:xfrm>
          <a:prstGeom prst="rect">
            <a:avLst/>
          </a:prstGeom>
          <a:noFill/>
          <a:ln w="9525">
            <a:noFill/>
            <a:miter lim="800000"/>
            <a:headEnd/>
            <a:tailEnd/>
          </a:ln>
        </p:spPr>
        <p:txBody>
          <a:bodyPr wrap="none">
            <a:spAutoFit/>
          </a:bodyPr>
          <a:lstStyle/>
          <a:p>
            <a:r>
              <a:rPr lang="en-US" sz="1200" dirty="0">
                <a:latin typeface="Arial" charset="0"/>
              </a:rPr>
              <a:t>Long Lac/ </a:t>
            </a:r>
            <a:r>
              <a:rPr lang="en-US" sz="1200" dirty="0" err="1">
                <a:latin typeface="Arial" charset="0"/>
              </a:rPr>
              <a:t>Ogoki</a:t>
            </a:r>
            <a:endParaRPr lang="en-US" sz="1200" dirty="0">
              <a:latin typeface="Arial" charset="0"/>
            </a:endParaRPr>
          </a:p>
          <a:p>
            <a:r>
              <a:rPr lang="en-US" sz="1200" dirty="0">
                <a:latin typeface="Arial" charset="0"/>
              </a:rPr>
              <a:t>154 m</a:t>
            </a:r>
            <a:r>
              <a:rPr lang="en-US" sz="1200" baseline="30000" dirty="0">
                <a:latin typeface="Arial" charset="0"/>
              </a:rPr>
              <a:t>3</a:t>
            </a:r>
            <a:r>
              <a:rPr lang="en-US" sz="1200" dirty="0">
                <a:latin typeface="Arial" charset="0"/>
              </a:rPr>
              <a:t>/s (</a:t>
            </a:r>
            <a:r>
              <a:rPr lang="en-US" sz="1200" dirty="0" smtClean="0">
                <a:latin typeface="Arial" charset="0"/>
              </a:rPr>
              <a:t>5400 </a:t>
            </a:r>
            <a:r>
              <a:rPr lang="en-US" sz="1200" dirty="0" err="1">
                <a:latin typeface="Arial" charset="0"/>
              </a:rPr>
              <a:t>cfs</a:t>
            </a:r>
            <a:r>
              <a:rPr lang="en-US" sz="1200" dirty="0">
                <a:latin typeface="Arial" charset="0"/>
              </a:rPr>
              <a:t>).</a:t>
            </a:r>
          </a:p>
        </p:txBody>
      </p:sp>
      <p:sp>
        <p:nvSpPr>
          <p:cNvPr id="22542" name="TextBox 30"/>
          <p:cNvSpPr txBox="1">
            <a:spLocks noChangeArrowheads="1"/>
          </p:cNvSpPr>
          <p:nvPr/>
        </p:nvSpPr>
        <p:spPr bwMode="auto">
          <a:xfrm>
            <a:off x="2514600" y="6172200"/>
            <a:ext cx="1473480" cy="461665"/>
          </a:xfrm>
          <a:prstGeom prst="rect">
            <a:avLst/>
          </a:prstGeom>
          <a:noFill/>
          <a:ln w="9525">
            <a:noFill/>
            <a:miter lim="800000"/>
            <a:headEnd/>
            <a:tailEnd/>
          </a:ln>
        </p:spPr>
        <p:txBody>
          <a:bodyPr wrap="none">
            <a:spAutoFit/>
          </a:bodyPr>
          <a:lstStyle/>
          <a:p>
            <a:r>
              <a:rPr lang="en-US" sz="1200" dirty="0">
                <a:latin typeface="Arial" charset="0"/>
              </a:rPr>
              <a:t>Chicago Diversion</a:t>
            </a:r>
          </a:p>
          <a:p>
            <a:r>
              <a:rPr lang="en-US" sz="1200" dirty="0">
                <a:latin typeface="Arial" charset="0"/>
              </a:rPr>
              <a:t>91 m</a:t>
            </a:r>
            <a:r>
              <a:rPr lang="en-US" sz="1200" baseline="30000" dirty="0">
                <a:latin typeface="Arial" charset="0"/>
              </a:rPr>
              <a:t>3</a:t>
            </a:r>
            <a:r>
              <a:rPr lang="en-US" sz="1200" dirty="0">
                <a:latin typeface="Arial" charset="0"/>
              </a:rPr>
              <a:t>/s (</a:t>
            </a:r>
            <a:r>
              <a:rPr lang="en-US" sz="1200" dirty="0" smtClean="0">
                <a:latin typeface="Arial" charset="0"/>
              </a:rPr>
              <a:t>3,200 </a:t>
            </a:r>
            <a:r>
              <a:rPr lang="en-US" sz="1200" dirty="0" err="1">
                <a:latin typeface="Arial" charset="0"/>
              </a:rPr>
              <a:t>cfs</a:t>
            </a:r>
            <a:r>
              <a:rPr lang="en-US" sz="1200" dirty="0">
                <a:latin typeface="Arial" charset="0"/>
              </a:rPr>
              <a:t>)</a:t>
            </a:r>
          </a:p>
        </p:txBody>
      </p:sp>
      <p:cxnSp>
        <p:nvCxnSpPr>
          <p:cNvPr id="9" name="Straight Connector 8"/>
          <p:cNvCxnSpPr/>
          <p:nvPr/>
        </p:nvCxnSpPr>
        <p:spPr>
          <a:xfrm>
            <a:off x="2452255" y="1579418"/>
            <a:ext cx="2019734" cy="1205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5" idx="3"/>
          </p:cNvCxnSpPr>
          <p:nvPr/>
        </p:nvCxnSpPr>
        <p:spPr>
          <a:xfrm>
            <a:off x="2455224" y="5859310"/>
            <a:ext cx="3775715" cy="269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90788" y="3662363"/>
            <a:ext cx="1981201" cy="663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93818" y="3665913"/>
            <a:ext cx="3259283" cy="786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7" name="TextBox 53"/>
          <p:cNvSpPr txBox="1">
            <a:spLocks noChangeArrowheads="1"/>
          </p:cNvSpPr>
          <p:nvPr/>
        </p:nvSpPr>
        <p:spPr bwMode="auto">
          <a:xfrm>
            <a:off x="964276" y="2680337"/>
            <a:ext cx="1515399" cy="461665"/>
          </a:xfrm>
          <a:prstGeom prst="rect">
            <a:avLst/>
          </a:prstGeom>
          <a:noFill/>
          <a:ln w="9525">
            <a:noFill/>
            <a:miter lim="800000"/>
            <a:headEnd/>
            <a:tailEnd/>
          </a:ln>
        </p:spPr>
        <p:txBody>
          <a:bodyPr wrap="square">
            <a:spAutoFit/>
          </a:bodyPr>
          <a:lstStyle/>
          <a:p>
            <a:pPr algn="r"/>
            <a:r>
              <a:rPr lang="en-US" sz="1200" dirty="0">
                <a:latin typeface="Arial" charset="0"/>
              </a:rPr>
              <a:t>Lake Michigan-Huron</a:t>
            </a:r>
          </a:p>
        </p:txBody>
      </p:sp>
      <p:sp>
        <p:nvSpPr>
          <p:cNvPr id="22558" name="TextBox 59"/>
          <p:cNvSpPr txBox="1">
            <a:spLocks noChangeArrowheads="1"/>
          </p:cNvSpPr>
          <p:nvPr/>
        </p:nvSpPr>
        <p:spPr bwMode="auto">
          <a:xfrm>
            <a:off x="1611315" y="4916807"/>
            <a:ext cx="832279" cy="276999"/>
          </a:xfrm>
          <a:prstGeom prst="rect">
            <a:avLst/>
          </a:prstGeom>
          <a:noFill/>
          <a:ln w="9525">
            <a:noFill/>
            <a:miter lim="800000"/>
            <a:headEnd/>
            <a:tailEnd/>
          </a:ln>
        </p:spPr>
        <p:txBody>
          <a:bodyPr wrap="none">
            <a:spAutoFit/>
          </a:bodyPr>
          <a:lstStyle/>
          <a:p>
            <a:r>
              <a:rPr lang="en-US" sz="1200" dirty="0">
                <a:latin typeface="Arial" charset="0"/>
              </a:rPr>
              <a:t>Lake Erie</a:t>
            </a:r>
          </a:p>
        </p:txBody>
      </p:sp>
      <p:sp>
        <p:nvSpPr>
          <p:cNvPr id="50" name="TextBox 49"/>
          <p:cNvSpPr txBox="1"/>
          <p:nvPr/>
        </p:nvSpPr>
        <p:spPr>
          <a:xfrm>
            <a:off x="972589" y="1149757"/>
            <a:ext cx="1479869" cy="1200329"/>
          </a:xfrm>
          <a:prstGeom prst="rect">
            <a:avLst/>
          </a:prstGeom>
          <a:noFill/>
          <a:ln>
            <a:solidFill>
              <a:schemeClr val="bg1">
                <a:lumMod val="10000"/>
                <a:lumOff val="90000"/>
              </a:schemeClr>
            </a:solidFill>
          </a:ln>
        </p:spPr>
        <p:txBody>
          <a:bodyPr wrap="square">
            <a:spAutoFit/>
          </a:bodyPr>
          <a:lstStyle/>
          <a:p>
            <a:pPr algn="r" fontAlgn="auto">
              <a:spcBef>
                <a:spcPts val="0"/>
              </a:spcBef>
              <a:spcAft>
                <a:spcPts val="0"/>
              </a:spcAft>
              <a:defRPr/>
            </a:pPr>
            <a:r>
              <a:rPr lang="en-US" sz="1200" dirty="0" smtClean="0">
                <a:solidFill>
                  <a:schemeClr val="bg1">
                    <a:lumMod val="25000"/>
                    <a:lumOff val="75000"/>
                  </a:schemeClr>
                </a:solidFill>
                <a:latin typeface="+mn-lt"/>
              </a:rPr>
              <a:t>56% precipitation</a:t>
            </a:r>
            <a:endParaRPr lang="en-US" sz="1200" b="0" dirty="0">
              <a:solidFill>
                <a:schemeClr val="bg1">
                  <a:lumMod val="25000"/>
                  <a:lumOff val="75000"/>
                </a:schemeClr>
              </a:solidFill>
              <a:latin typeface="+mn-lt"/>
            </a:endParaRPr>
          </a:p>
          <a:p>
            <a:pPr algn="r" fontAlgn="auto">
              <a:spcBef>
                <a:spcPts val="0"/>
              </a:spcBef>
              <a:spcAft>
                <a:spcPts val="0"/>
              </a:spcAft>
              <a:defRPr/>
            </a:pPr>
            <a:r>
              <a:rPr lang="en-US" sz="1200" dirty="0" smtClean="0">
                <a:solidFill>
                  <a:schemeClr val="bg1">
                    <a:lumMod val="25000"/>
                    <a:lumOff val="75000"/>
                  </a:schemeClr>
                </a:solidFill>
                <a:latin typeface="+mn-lt"/>
              </a:rPr>
              <a:t>40% runoff</a:t>
            </a:r>
            <a:r>
              <a:rPr lang="en-US" sz="1200" b="0" dirty="0" smtClean="0">
                <a:solidFill>
                  <a:schemeClr val="bg1">
                    <a:lumMod val="25000"/>
                    <a:lumOff val="75000"/>
                  </a:schemeClr>
                </a:solidFill>
                <a:latin typeface="+mn-lt"/>
              </a:rPr>
              <a:t> </a:t>
            </a:r>
            <a:endParaRPr lang="en-US" sz="1200" b="0" dirty="0">
              <a:solidFill>
                <a:schemeClr val="bg1">
                  <a:lumMod val="25000"/>
                  <a:lumOff val="75000"/>
                </a:schemeClr>
              </a:solidFill>
              <a:latin typeface="+mn-lt"/>
            </a:endParaRPr>
          </a:p>
          <a:p>
            <a:pPr algn="r" fontAlgn="auto">
              <a:spcBef>
                <a:spcPts val="0"/>
              </a:spcBef>
              <a:spcAft>
                <a:spcPts val="0"/>
              </a:spcAft>
              <a:defRPr/>
            </a:pPr>
            <a:r>
              <a:rPr lang="en-US" sz="1200" dirty="0" smtClean="0">
                <a:solidFill>
                  <a:schemeClr val="bg1">
                    <a:lumMod val="25000"/>
                    <a:lumOff val="75000"/>
                  </a:schemeClr>
                </a:solidFill>
                <a:latin typeface="+mn-lt"/>
              </a:rPr>
              <a:t>4% diversions</a:t>
            </a:r>
            <a:endParaRPr lang="en-US" sz="1200" b="0" dirty="0">
              <a:solidFill>
                <a:schemeClr val="bg1">
                  <a:lumMod val="25000"/>
                  <a:lumOff val="75000"/>
                </a:schemeClr>
              </a:solidFill>
              <a:latin typeface="+mn-lt"/>
            </a:endParaRPr>
          </a:p>
          <a:p>
            <a:pPr algn="r" fontAlgn="auto">
              <a:spcBef>
                <a:spcPts val="0"/>
              </a:spcBef>
              <a:spcAft>
                <a:spcPts val="0"/>
              </a:spcAft>
              <a:defRPr/>
            </a:pPr>
            <a:r>
              <a:rPr lang="en-US" sz="1200" b="1" dirty="0" smtClean="0">
                <a:latin typeface="+mn-lt"/>
              </a:rPr>
              <a:t>----------------------</a:t>
            </a:r>
          </a:p>
          <a:p>
            <a:pPr algn="r" fontAlgn="auto">
              <a:spcBef>
                <a:spcPts val="0"/>
              </a:spcBef>
              <a:spcAft>
                <a:spcPts val="0"/>
              </a:spcAft>
              <a:defRPr/>
            </a:pPr>
            <a:r>
              <a:rPr lang="en-US" sz="1200" dirty="0" smtClean="0">
                <a:solidFill>
                  <a:srgbClr val="FF0000"/>
                </a:solidFill>
                <a:latin typeface="+mn-lt"/>
              </a:rPr>
              <a:t>43% evaporation</a:t>
            </a:r>
          </a:p>
          <a:p>
            <a:pPr algn="r" fontAlgn="auto">
              <a:spcBef>
                <a:spcPts val="0"/>
              </a:spcBef>
              <a:spcAft>
                <a:spcPts val="0"/>
              </a:spcAft>
              <a:defRPr/>
            </a:pPr>
            <a:r>
              <a:rPr lang="en-US" sz="1200" dirty="0" smtClean="0">
                <a:solidFill>
                  <a:srgbClr val="FF0000"/>
                </a:solidFill>
                <a:latin typeface="+mn-lt"/>
              </a:rPr>
              <a:t>57% outflow</a:t>
            </a:r>
            <a:endParaRPr lang="en-US" sz="1200" dirty="0">
              <a:solidFill>
                <a:srgbClr val="FF0000"/>
              </a:solidFill>
              <a:latin typeface="+mn-lt"/>
            </a:endParaRPr>
          </a:p>
        </p:txBody>
      </p:sp>
      <p:sp>
        <p:nvSpPr>
          <p:cNvPr id="52" name="TextBox 51"/>
          <p:cNvSpPr txBox="1"/>
          <p:nvPr/>
        </p:nvSpPr>
        <p:spPr>
          <a:xfrm>
            <a:off x="831273" y="3155956"/>
            <a:ext cx="1657203" cy="1384995"/>
          </a:xfrm>
          <a:prstGeom prst="rect">
            <a:avLst/>
          </a:prstGeom>
          <a:noFill/>
          <a:ln>
            <a:solidFill>
              <a:schemeClr val="bg1">
                <a:lumMod val="10000"/>
                <a:lumOff val="90000"/>
              </a:schemeClr>
            </a:solidFill>
          </a:ln>
        </p:spPr>
        <p:txBody>
          <a:bodyPr wrap="square">
            <a:spAutoFit/>
          </a:bodyPr>
          <a:lstStyle/>
          <a:p>
            <a:pPr algn="r" fontAlgn="auto">
              <a:spcBef>
                <a:spcPts val="0"/>
              </a:spcBef>
              <a:spcAft>
                <a:spcPts val="0"/>
              </a:spcAft>
              <a:defRPr/>
            </a:pPr>
            <a:r>
              <a:rPr lang="en-US" sz="1200" dirty="0" smtClean="0">
                <a:solidFill>
                  <a:schemeClr val="bg1">
                    <a:lumMod val="25000"/>
                    <a:lumOff val="75000"/>
                  </a:schemeClr>
                </a:solidFill>
                <a:latin typeface="+mn-lt"/>
              </a:rPr>
              <a:t>39% precipitation</a:t>
            </a:r>
            <a:endParaRPr lang="en-US" sz="1200" b="0" dirty="0">
              <a:solidFill>
                <a:schemeClr val="bg1">
                  <a:lumMod val="25000"/>
                  <a:lumOff val="75000"/>
                </a:schemeClr>
              </a:solidFill>
              <a:latin typeface="+mn-lt"/>
            </a:endParaRPr>
          </a:p>
          <a:p>
            <a:pPr algn="r" fontAlgn="auto">
              <a:spcBef>
                <a:spcPts val="0"/>
              </a:spcBef>
              <a:spcAft>
                <a:spcPts val="0"/>
              </a:spcAft>
              <a:defRPr/>
            </a:pPr>
            <a:r>
              <a:rPr lang="en-US" sz="1200" dirty="0" smtClean="0">
                <a:solidFill>
                  <a:schemeClr val="bg1">
                    <a:lumMod val="25000"/>
                    <a:lumOff val="75000"/>
                  </a:schemeClr>
                </a:solidFill>
                <a:latin typeface="+mn-lt"/>
              </a:rPr>
              <a:t>34% runoff</a:t>
            </a:r>
            <a:r>
              <a:rPr lang="en-US" sz="1200" b="0" dirty="0" smtClean="0">
                <a:solidFill>
                  <a:schemeClr val="bg1">
                    <a:lumMod val="25000"/>
                    <a:lumOff val="75000"/>
                  </a:schemeClr>
                </a:solidFill>
                <a:latin typeface="+mn-lt"/>
              </a:rPr>
              <a:t> </a:t>
            </a:r>
            <a:endParaRPr lang="en-US" sz="1200" b="0" dirty="0">
              <a:solidFill>
                <a:schemeClr val="bg1">
                  <a:lumMod val="25000"/>
                  <a:lumOff val="75000"/>
                </a:schemeClr>
              </a:solidFill>
              <a:latin typeface="+mn-lt"/>
            </a:endParaRPr>
          </a:p>
          <a:p>
            <a:pPr algn="r" fontAlgn="auto">
              <a:spcBef>
                <a:spcPts val="0"/>
              </a:spcBef>
              <a:spcAft>
                <a:spcPts val="0"/>
              </a:spcAft>
              <a:defRPr/>
            </a:pPr>
            <a:r>
              <a:rPr lang="en-US" sz="1200" dirty="0" smtClean="0">
                <a:solidFill>
                  <a:schemeClr val="bg1">
                    <a:lumMod val="25000"/>
                    <a:lumOff val="75000"/>
                  </a:schemeClr>
                </a:solidFill>
                <a:latin typeface="+mn-lt"/>
              </a:rPr>
              <a:t>27% inflow</a:t>
            </a:r>
            <a:endParaRPr lang="en-US" sz="1200" b="0" dirty="0">
              <a:solidFill>
                <a:schemeClr val="bg1">
                  <a:lumMod val="25000"/>
                  <a:lumOff val="75000"/>
                </a:schemeClr>
              </a:solidFill>
              <a:latin typeface="+mn-lt"/>
            </a:endParaRPr>
          </a:p>
          <a:p>
            <a:pPr algn="r" fontAlgn="auto">
              <a:spcBef>
                <a:spcPts val="0"/>
              </a:spcBef>
              <a:spcAft>
                <a:spcPts val="0"/>
              </a:spcAft>
              <a:defRPr/>
            </a:pPr>
            <a:r>
              <a:rPr lang="en-US" sz="1200" b="1" dirty="0" smtClean="0">
                <a:latin typeface="+mn-lt"/>
              </a:rPr>
              <a:t>----------------------</a:t>
            </a:r>
          </a:p>
          <a:p>
            <a:pPr algn="r" fontAlgn="auto">
              <a:spcBef>
                <a:spcPts val="0"/>
              </a:spcBef>
              <a:spcAft>
                <a:spcPts val="0"/>
              </a:spcAft>
              <a:defRPr/>
            </a:pPr>
            <a:r>
              <a:rPr lang="en-US" sz="1200" dirty="0" smtClean="0">
                <a:solidFill>
                  <a:srgbClr val="FF0000"/>
                </a:solidFill>
                <a:latin typeface="+mn-lt"/>
              </a:rPr>
              <a:t>31% evaporation</a:t>
            </a:r>
          </a:p>
          <a:p>
            <a:pPr algn="r" fontAlgn="auto">
              <a:spcBef>
                <a:spcPts val="0"/>
              </a:spcBef>
              <a:spcAft>
                <a:spcPts val="0"/>
              </a:spcAft>
              <a:defRPr/>
            </a:pPr>
            <a:r>
              <a:rPr lang="en-US" sz="1200" dirty="0" smtClean="0">
                <a:solidFill>
                  <a:srgbClr val="FF0000"/>
                </a:solidFill>
                <a:latin typeface="+mn-lt"/>
              </a:rPr>
              <a:t>68% outflow</a:t>
            </a:r>
          </a:p>
          <a:p>
            <a:pPr algn="r" fontAlgn="auto">
              <a:spcBef>
                <a:spcPts val="0"/>
              </a:spcBef>
              <a:spcAft>
                <a:spcPts val="0"/>
              </a:spcAft>
              <a:defRPr/>
            </a:pPr>
            <a:r>
              <a:rPr lang="en-US" sz="1200" dirty="0" smtClean="0">
                <a:solidFill>
                  <a:srgbClr val="FF0000"/>
                </a:solidFill>
                <a:latin typeface="+mn-lt"/>
              </a:rPr>
              <a:t>1% Chicago diversion</a:t>
            </a:r>
            <a:endParaRPr lang="en-US" sz="1200" dirty="0">
              <a:solidFill>
                <a:srgbClr val="FF0000"/>
              </a:solidFill>
              <a:latin typeface="+mn-lt"/>
            </a:endParaRPr>
          </a:p>
        </p:txBody>
      </p:sp>
      <p:sp>
        <p:nvSpPr>
          <p:cNvPr id="55" name="TextBox 54"/>
          <p:cNvSpPr txBox="1"/>
          <p:nvPr/>
        </p:nvSpPr>
        <p:spPr>
          <a:xfrm>
            <a:off x="975355" y="5259145"/>
            <a:ext cx="1479869" cy="1200329"/>
          </a:xfrm>
          <a:prstGeom prst="rect">
            <a:avLst/>
          </a:prstGeom>
          <a:noFill/>
          <a:ln w="25400">
            <a:solidFill>
              <a:schemeClr val="tx1"/>
            </a:solidFill>
          </a:ln>
        </p:spPr>
        <p:txBody>
          <a:bodyPr wrap="square">
            <a:spAutoFit/>
          </a:bodyPr>
          <a:lstStyle/>
          <a:p>
            <a:pPr algn="r" fontAlgn="auto">
              <a:spcBef>
                <a:spcPts val="0"/>
              </a:spcBef>
              <a:spcAft>
                <a:spcPts val="0"/>
              </a:spcAft>
              <a:defRPr/>
            </a:pPr>
            <a:r>
              <a:rPr lang="en-US" sz="1200" dirty="0" smtClean="0">
                <a:solidFill>
                  <a:schemeClr val="bg1">
                    <a:lumMod val="25000"/>
                    <a:lumOff val="75000"/>
                  </a:schemeClr>
                </a:solidFill>
                <a:latin typeface="+mn-lt"/>
              </a:rPr>
              <a:t>79% inflow</a:t>
            </a:r>
            <a:endParaRPr lang="en-US" sz="1200" b="0" dirty="0">
              <a:solidFill>
                <a:schemeClr val="bg1">
                  <a:lumMod val="25000"/>
                  <a:lumOff val="75000"/>
                </a:schemeClr>
              </a:solidFill>
              <a:latin typeface="+mn-lt"/>
            </a:endParaRPr>
          </a:p>
          <a:p>
            <a:pPr algn="r" fontAlgn="auto">
              <a:spcBef>
                <a:spcPts val="0"/>
              </a:spcBef>
              <a:spcAft>
                <a:spcPts val="0"/>
              </a:spcAft>
              <a:defRPr/>
            </a:pPr>
            <a:r>
              <a:rPr lang="en-US" sz="1200" dirty="0" smtClean="0">
                <a:solidFill>
                  <a:schemeClr val="bg1">
                    <a:lumMod val="25000"/>
                    <a:lumOff val="75000"/>
                  </a:schemeClr>
                </a:solidFill>
                <a:latin typeface="+mn-lt"/>
              </a:rPr>
              <a:t>11% precipitation</a:t>
            </a:r>
            <a:r>
              <a:rPr lang="en-US" sz="1200" b="0" dirty="0" smtClean="0">
                <a:solidFill>
                  <a:schemeClr val="bg1">
                    <a:lumMod val="25000"/>
                    <a:lumOff val="75000"/>
                  </a:schemeClr>
                </a:solidFill>
                <a:latin typeface="+mn-lt"/>
              </a:rPr>
              <a:t> </a:t>
            </a:r>
            <a:endParaRPr lang="en-US" sz="1200" b="0" dirty="0">
              <a:solidFill>
                <a:schemeClr val="bg1">
                  <a:lumMod val="25000"/>
                  <a:lumOff val="75000"/>
                </a:schemeClr>
              </a:solidFill>
              <a:latin typeface="+mn-lt"/>
            </a:endParaRPr>
          </a:p>
          <a:p>
            <a:pPr algn="r" fontAlgn="auto">
              <a:spcBef>
                <a:spcPts val="0"/>
              </a:spcBef>
              <a:spcAft>
                <a:spcPts val="0"/>
              </a:spcAft>
              <a:defRPr/>
            </a:pPr>
            <a:r>
              <a:rPr lang="en-US" sz="1200" dirty="0" smtClean="0">
                <a:solidFill>
                  <a:schemeClr val="bg1">
                    <a:lumMod val="25000"/>
                    <a:lumOff val="75000"/>
                  </a:schemeClr>
                </a:solidFill>
                <a:latin typeface="+mn-lt"/>
              </a:rPr>
              <a:t>10% runoff</a:t>
            </a:r>
            <a:endParaRPr lang="en-US" sz="1200" b="0" dirty="0">
              <a:solidFill>
                <a:schemeClr val="bg1">
                  <a:lumMod val="25000"/>
                  <a:lumOff val="75000"/>
                </a:schemeClr>
              </a:solidFill>
              <a:latin typeface="+mn-lt"/>
            </a:endParaRPr>
          </a:p>
          <a:p>
            <a:pPr algn="r" fontAlgn="auto">
              <a:spcBef>
                <a:spcPts val="0"/>
              </a:spcBef>
              <a:spcAft>
                <a:spcPts val="0"/>
              </a:spcAft>
              <a:defRPr/>
            </a:pPr>
            <a:r>
              <a:rPr lang="en-US" sz="1200" b="1" dirty="0" smtClean="0">
                <a:latin typeface="+mn-lt"/>
              </a:rPr>
              <a:t>----------------------</a:t>
            </a:r>
          </a:p>
          <a:p>
            <a:pPr algn="r" fontAlgn="auto">
              <a:spcBef>
                <a:spcPts val="0"/>
              </a:spcBef>
              <a:spcAft>
                <a:spcPts val="0"/>
              </a:spcAft>
              <a:defRPr/>
            </a:pPr>
            <a:r>
              <a:rPr lang="en-US" sz="1200" dirty="0" smtClean="0">
                <a:solidFill>
                  <a:srgbClr val="FF0000"/>
                </a:solidFill>
                <a:latin typeface="+mn-lt"/>
              </a:rPr>
              <a:t>89% outflow</a:t>
            </a:r>
          </a:p>
          <a:p>
            <a:pPr algn="r" fontAlgn="auto">
              <a:spcBef>
                <a:spcPts val="0"/>
              </a:spcBef>
              <a:spcAft>
                <a:spcPts val="0"/>
              </a:spcAft>
              <a:defRPr/>
            </a:pPr>
            <a:r>
              <a:rPr lang="en-US" sz="1200" dirty="0" smtClean="0">
                <a:solidFill>
                  <a:srgbClr val="FF0000"/>
                </a:solidFill>
                <a:latin typeface="+mn-lt"/>
              </a:rPr>
              <a:t>11% evaporation</a:t>
            </a:r>
            <a:endParaRPr lang="en-US" sz="1200" dirty="0">
              <a:solidFill>
                <a:srgbClr val="FF0000"/>
              </a:solidFill>
              <a:latin typeface="+mn-lt"/>
            </a:endParaRPr>
          </a:p>
        </p:txBody>
      </p:sp>
      <p:sp>
        <p:nvSpPr>
          <p:cNvPr id="56" name="TextBox 43"/>
          <p:cNvSpPr txBox="1">
            <a:spLocks noChangeArrowheads="1"/>
          </p:cNvSpPr>
          <p:nvPr/>
        </p:nvSpPr>
        <p:spPr bwMode="auto">
          <a:xfrm>
            <a:off x="1295401" y="824867"/>
            <a:ext cx="1138453" cy="276999"/>
          </a:xfrm>
          <a:prstGeom prst="rect">
            <a:avLst/>
          </a:prstGeom>
          <a:noFill/>
          <a:ln w="9525">
            <a:noFill/>
            <a:miter lim="800000"/>
            <a:headEnd/>
            <a:tailEnd/>
          </a:ln>
        </p:spPr>
        <p:txBody>
          <a:bodyPr wrap="none">
            <a:spAutoFit/>
          </a:bodyPr>
          <a:lstStyle/>
          <a:p>
            <a:r>
              <a:rPr lang="en-US" sz="1200" dirty="0">
                <a:latin typeface="Arial" charset="0"/>
              </a:rPr>
              <a:t>Lake Superior</a:t>
            </a:r>
          </a:p>
        </p:txBody>
      </p:sp>
      <p:sp>
        <p:nvSpPr>
          <p:cNvPr id="62" name="TextBox 59"/>
          <p:cNvSpPr txBox="1">
            <a:spLocks noChangeArrowheads="1"/>
          </p:cNvSpPr>
          <p:nvPr/>
        </p:nvSpPr>
        <p:spPr bwMode="auto">
          <a:xfrm>
            <a:off x="7225168" y="1685944"/>
            <a:ext cx="1063112" cy="276999"/>
          </a:xfrm>
          <a:prstGeom prst="rect">
            <a:avLst/>
          </a:prstGeom>
          <a:noFill/>
          <a:ln w="9525">
            <a:noFill/>
            <a:miter lim="800000"/>
            <a:headEnd/>
            <a:tailEnd/>
          </a:ln>
        </p:spPr>
        <p:txBody>
          <a:bodyPr wrap="none">
            <a:spAutoFit/>
          </a:bodyPr>
          <a:lstStyle/>
          <a:p>
            <a:r>
              <a:rPr lang="en-US" sz="1200" dirty="0">
                <a:latin typeface="Arial" charset="0"/>
              </a:rPr>
              <a:t>Lake </a:t>
            </a:r>
            <a:r>
              <a:rPr lang="en-US" sz="1200" dirty="0" smtClean="0"/>
              <a:t>Ontario</a:t>
            </a:r>
            <a:endParaRPr lang="en-US" sz="1200" dirty="0">
              <a:latin typeface="Arial" charset="0"/>
            </a:endParaRPr>
          </a:p>
        </p:txBody>
      </p:sp>
      <p:sp>
        <p:nvSpPr>
          <p:cNvPr id="63" name="TextBox 62"/>
          <p:cNvSpPr txBox="1"/>
          <p:nvPr/>
        </p:nvSpPr>
        <p:spPr>
          <a:xfrm>
            <a:off x="6813659" y="2036595"/>
            <a:ext cx="1479869" cy="1200329"/>
          </a:xfrm>
          <a:prstGeom prst="rect">
            <a:avLst/>
          </a:prstGeom>
          <a:noFill/>
          <a:ln>
            <a:solidFill>
              <a:schemeClr val="bg1">
                <a:lumMod val="10000"/>
                <a:lumOff val="90000"/>
              </a:schemeClr>
            </a:solidFill>
          </a:ln>
        </p:spPr>
        <p:txBody>
          <a:bodyPr wrap="square">
            <a:spAutoFit/>
          </a:bodyPr>
          <a:lstStyle/>
          <a:p>
            <a:pPr algn="r" fontAlgn="auto">
              <a:spcBef>
                <a:spcPts val="0"/>
              </a:spcBef>
              <a:spcAft>
                <a:spcPts val="0"/>
              </a:spcAft>
              <a:defRPr/>
            </a:pPr>
            <a:r>
              <a:rPr lang="en-US" sz="1200" dirty="0" smtClean="0">
                <a:solidFill>
                  <a:schemeClr val="bg1">
                    <a:lumMod val="25000"/>
                    <a:lumOff val="75000"/>
                  </a:schemeClr>
                </a:solidFill>
                <a:latin typeface="+mn-lt"/>
              </a:rPr>
              <a:t>79% inflow</a:t>
            </a:r>
            <a:endParaRPr lang="en-US" sz="1200" b="0" dirty="0">
              <a:solidFill>
                <a:schemeClr val="bg1">
                  <a:lumMod val="25000"/>
                  <a:lumOff val="75000"/>
                </a:schemeClr>
              </a:solidFill>
              <a:latin typeface="+mn-lt"/>
            </a:endParaRPr>
          </a:p>
          <a:p>
            <a:pPr algn="r" fontAlgn="auto">
              <a:spcBef>
                <a:spcPts val="0"/>
              </a:spcBef>
              <a:spcAft>
                <a:spcPts val="0"/>
              </a:spcAft>
              <a:defRPr/>
            </a:pPr>
            <a:r>
              <a:rPr lang="en-US" sz="1200" dirty="0" smtClean="0">
                <a:solidFill>
                  <a:schemeClr val="bg1">
                    <a:lumMod val="25000"/>
                    <a:lumOff val="75000"/>
                  </a:schemeClr>
                </a:solidFill>
                <a:latin typeface="+mn-lt"/>
              </a:rPr>
              <a:t>15% runoff</a:t>
            </a:r>
            <a:r>
              <a:rPr lang="en-US" sz="1200" b="0" dirty="0" smtClean="0">
                <a:solidFill>
                  <a:schemeClr val="bg1">
                    <a:lumMod val="25000"/>
                    <a:lumOff val="75000"/>
                  </a:schemeClr>
                </a:solidFill>
                <a:latin typeface="+mn-lt"/>
              </a:rPr>
              <a:t> </a:t>
            </a:r>
            <a:endParaRPr lang="en-US" sz="1200" b="0" dirty="0">
              <a:solidFill>
                <a:schemeClr val="bg1">
                  <a:lumMod val="25000"/>
                  <a:lumOff val="75000"/>
                </a:schemeClr>
              </a:solidFill>
              <a:latin typeface="+mn-lt"/>
            </a:endParaRPr>
          </a:p>
          <a:p>
            <a:pPr algn="r" fontAlgn="auto">
              <a:spcBef>
                <a:spcPts val="0"/>
              </a:spcBef>
              <a:spcAft>
                <a:spcPts val="0"/>
              </a:spcAft>
              <a:defRPr/>
            </a:pPr>
            <a:r>
              <a:rPr lang="en-US" sz="1200" dirty="0" smtClean="0">
                <a:solidFill>
                  <a:schemeClr val="bg1">
                    <a:lumMod val="25000"/>
                    <a:lumOff val="75000"/>
                  </a:schemeClr>
                </a:solidFill>
                <a:latin typeface="+mn-lt"/>
              </a:rPr>
              <a:t>6% precipitation</a:t>
            </a:r>
            <a:endParaRPr lang="en-US" sz="1200" b="0" dirty="0">
              <a:solidFill>
                <a:schemeClr val="bg1">
                  <a:lumMod val="25000"/>
                  <a:lumOff val="75000"/>
                </a:schemeClr>
              </a:solidFill>
              <a:latin typeface="+mn-lt"/>
            </a:endParaRPr>
          </a:p>
          <a:p>
            <a:pPr algn="r" fontAlgn="auto">
              <a:spcBef>
                <a:spcPts val="0"/>
              </a:spcBef>
              <a:spcAft>
                <a:spcPts val="0"/>
              </a:spcAft>
              <a:defRPr/>
            </a:pPr>
            <a:r>
              <a:rPr lang="en-US" sz="1200" b="1" dirty="0" smtClean="0">
                <a:latin typeface="+mn-lt"/>
              </a:rPr>
              <a:t>----------------------</a:t>
            </a:r>
          </a:p>
          <a:p>
            <a:pPr algn="r" fontAlgn="auto">
              <a:spcBef>
                <a:spcPts val="0"/>
              </a:spcBef>
              <a:spcAft>
                <a:spcPts val="0"/>
              </a:spcAft>
              <a:defRPr/>
            </a:pPr>
            <a:r>
              <a:rPr lang="en-US" sz="1200" dirty="0" smtClean="0">
                <a:solidFill>
                  <a:srgbClr val="FF0000"/>
                </a:solidFill>
                <a:latin typeface="+mn-lt"/>
              </a:rPr>
              <a:t>93% outflow</a:t>
            </a:r>
          </a:p>
          <a:p>
            <a:pPr algn="r" fontAlgn="auto">
              <a:spcBef>
                <a:spcPts val="0"/>
              </a:spcBef>
              <a:spcAft>
                <a:spcPts val="0"/>
              </a:spcAft>
              <a:defRPr/>
            </a:pPr>
            <a:r>
              <a:rPr lang="en-US" sz="1200" dirty="0" smtClean="0">
                <a:solidFill>
                  <a:srgbClr val="FF0000"/>
                </a:solidFill>
                <a:latin typeface="+mn-lt"/>
              </a:rPr>
              <a:t>7% evaporation</a:t>
            </a:r>
            <a:endParaRPr lang="en-US" sz="1200" dirty="0">
              <a:solidFill>
                <a:srgbClr val="FF0000"/>
              </a:solidFill>
              <a:latin typeface="+mn-lt"/>
            </a:endParaRPr>
          </a:p>
        </p:txBody>
      </p:sp>
      <p:cxnSp>
        <p:nvCxnSpPr>
          <p:cNvPr id="64" name="Straight Connector 63"/>
          <p:cNvCxnSpPr>
            <a:stCxn id="63" idx="2"/>
          </p:cNvCxnSpPr>
          <p:nvPr/>
        </p:nvCxnSpPr>
        <p:spPr>
          <a:xfrm rot="5400000">
            <a:off x="6521633" y="4155183"/>
            <a:ext cx="1950221" cy="113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4"/>
          <p:cNvSpPr txBox="1">
            <a:spLocks noChangeArrowheads="1"/>
          </p:cNvSpPr>
          <p:nvPr/>
        </p:nvSpPr>
        <p:spPr bwMode="auto">
          <a:xfrm>
            <a:off x="3942642" y="3070160"/>
            <a:ext cx="1236236" cy="461665"/>
          </a:xfrm>
          <a:prstGeom prst="rect">
            <a:avLst/>
          </a:prstGeom>
          <a:noFill/>
          <a:ln w="9525">
            <a:noFill/>
            <a:miter lim="800000"/>
            <a:headEnd/>
            <a:tailEnd/>
          </a:ln>
        </p:spPr>
        <p:txBody>
          <a:bodyPr wrap="none">
            <a:spAutoFit/>
          </a:bodyPr>
          <a:lstStyle/>
          <a:p>
            <a:pPr algn="ctr"/>
            <a:r>
              <a:rPr lang="en-US" sz="1200" dirty="0" smtClean="0"/>
              <a:t>St. Marys River</a:t>
            </a:r>
            <a:endParaRPr lang="en-US" sz="1200" dirty="0">
              <a:latin typeface="Arial" charset="0"/>
            </a:endParaRPr>
          </a:p>
          <a:p>
            <a:pPr algn="ctr"/>
            <a:r>
              <a:rPr lang="en-US" sz="1200" dirty="0" smtClean="0"/>
              <a:t>2110</a:t>
            </a:r>
            <a:r>
              <a:rPr lang="en-US" sz="1200" dirty="0" smtClean="0">
                <a:latin typeface="Arial" charset="0"/>
              </a:rPr>
              <a:t> m</a:t>
            </a:r>
            <a:r>
              <a:rPr lang="en-US" sz="1200" baseline="30000" dirty="0" smtClean="0">
                <a:latin typeface="Arial" charset="0"/>
              </a:rPr>
              <a:t>3</a:t>
            </a:r>
            <a:r>
              <a:rPr lang="en-US" sz="1200" dirty="0" smtClean="0">
                <a:latin typeface="Arial" charset="0"/>
              </a:rPr>
              <a:t>/s</a:t>
            </a:r>
            <a:endParaRPr lang="en-US" sz="1200" dirty="0">
              <a:latin typeface="Arial" charset="0"/>
            </a:endParaRPr>
          </a:p>
        </p:txBody>
      </p:sp>
      <p:sp>
        <p:nvSpPr>
          <p:cNvPr id="67" name="TextBox 4"/>
          <p:cNvSpPr txBox="1">
            <a:spLocks noChangeArrowheads="1"/>
          </p:cNvSpPr>
          <p:nvPr/>
        </p:nvSpPr>
        <p:spPr bwMode="auto">
          <a:xfrm>
            <a:off x="4442644" y="5234248"/>
            <a:ext cx="1813318" cy="461665"/>
          </a:xfrm>
          <a:prstGeom prst="rect">
            <a:avLst/>
          </a:prstGeom>
          <a:noFill/>
          <a:ln w="9525">
            <a:noFill/>
            <a:miter lim="800000"/>
            <a:headEnd/>
            <a:tailEnd/>
          </a:ln>
        </p:spPr>
        <p:txBody>
          <a:bodyPr wrap="none">
            <a:spAutoFit/>
          </a:bodyPr>
          <a:lstStyle/>
          <a:p>
            <a:pPr algn="ctr"/>
            <a:r>
              <a:rPr lang="en-US" sz="1200" dirty="0" smtClean="0"/>
              <a:t>St. Clair/Detroit River</a:t>
            </a:r>
            <a:endParaRPr lang="en-US" sz="1200" dirty="0">
              <a:latin typeface="Arial" charset="0"/>
            </a:endParaRPr>
          </a:p>
          <a:p>
            <a:pPr algn="ctr"/>
            <a:r>
              <a:rPr lang="en-US" sz="1200" dirty="0" smtClean="0"/>
              <a:t>5360</a:t>
            </a:r>
            <a:r>
              <a:rPr lang="en-US" sz="1200" dirty="0" smtClean="0">
                <a:latin typeface="Arial" charset="0"/>
              </a:rPr>
              <a:t> m</a:t>
            </a:r>
            <a:r>
              <a:rPr lang="en-US" sz="1200" baseline="30000" dirty="0" smtClean="0">
                <a:latin typeface="Arial" charset="0"/>
              </a:rPr>
              <a:t>3</a:t>
            </a:r>
            <a:r>
              <a:rPr lang="en-US" sz="1200" dirty="0" smtClean="0">
                <a:latin typeface="Arial" charset="0"/>
              </a:rPr>
              <a:t>/s (190,000 </a:t>
            </a:r>
            <a:r>
              <a:rPr lang="en-US" sz="1200" dirty="0" err="1" smtClean="0">
                <a:latin typeface="Arial" charset="0"/>
              </a:rPr>
              <a:t>cfs</a:t>
            </a:r>
            <a:r>
              <a:rPr lang="en-US" sz="1200" dirty="0" smtClean="0">
                <a:latin typeface="Arial" charset="0"/>
              </a:rPr>
              <a:t>)</a:t>
            </a:r>
            <a:endParaRPr lang="en-US" sz="1200" dirty="0">
              <a:latin typeface="Arial" charset="0"/>
            </a:endParaRPr>
          </a:p>
        </p:txBody>
      </p:sp>
      <p:sp>
        <p:nvSpPr>
          <p:cNvPr id="68" name="TextBox 4"/>
          <p:cNvSpPr txBox="1">
            <a:spLocks noChangeArrowheads="1"/>
          </p:cNvSpPr>
          <p:nvPr/>
        </p:nvSpPr>
        <p:spPr bwMode="auto">
          <a:xfrm>
            <a:off x="6076178" y="4823555"/>
            <a:ext cx="1770036" cy="461665"/>
          </a:xfrm>
          <a:prstGeom prst="rect">
            <a:avLst/>
          </a:prstGeom>
          <a:noFill/>
          <a:ln w="9525">
            <a:noFill/>
            <a:miter lim="800000"/>
            <a:headEnd/>
            <a:tailEnd/>
          </a:ln>
        </p:spPr>
        <p:txBody>
          <a:bodyPr wrap="none">
            <a:spAutoFit/>
          </a:bodyPr>
          <a:lstStyle/>
          <a:p>
            <a:pPr algn="ctr"/>
            <a:r>
              <a:rPr lang="en-US" sz="1200" dirty="0" smtClean="0"/>
              <a:t>Niagara River</a:t>
            </a:r>
            <a:endParaRPr lang="en-US" sz="1200" dirty="0">
              <a:latin typeface="Arial" charset="0"/>
            </a:endParaRPr>
          </a:p>
          <a:p>
            <a:pPr algn="ctr"/>
            <a:r>
              <a:rPr lang="en-US" sz="1200" dirty="0" smtClean="0"/>
              <a:t>5780</a:t>
            </a:r>
            <a:r>
              <a:rPr lang="en-US" sz="1200" dirty="0" smtClean="0">
                <a:latin typeface="Arial" charset="0"/>
              </a:rPr>
              <a:t> m</a:t>
            </a:r>
            <a:r>
              <a:rPr lang="en-US" sz="1200" baseline="30000" dirty="0" smtClean="0">
                <a:latin typeface="Arial" charset="0"/>
              </a:rPr>
              <a:t>3</a:t>
            </a:r>
            <a:r>
              <a:rPr lang="en-US" sz="1200" dirty="0" smtClean="0">
                <a:latin typeface="Arial" charset="0"/>
              </a:rPr>
              <a:t>/s (204,000cfs)</a:t>
            </a:r>
            <a:endParaRPr lang="en-US" sz="1200" dirty="0">
              <a:latin typeface="Arial" charset="0"/>
            </a:endParaRPr>
          </a:p>
        </p:txBody>
      </p:sp>
      <p:sp>
        <p:nvSpPr>
          <p:cNvPr id="71" name="TextBox 4"/>
          <p:cNvSpPr txBox="1">
            <a:spLocks noChangeArrowheads="1"/>
          </p:cNvSpPr>
          <p:nvPr/>
        </p:nvSpPr>
        <p:spPr bwMode="auto">
          <a:xfrm>
            <a:off x="7508794" y="4017820"/>
            <a:ext cx="1080745" cy="461665"/>
          </a:xfrm>
          <a:prstGeom prst="rect">
            <a:avLst/>
          </a:prstGeom>
          <a:noFill/>
          <a:ln w="9525">
            <a:noFill/>
            <a:miter lim="800000"/>
            <a:headEnd/>
            <a:tailEnd/>
          </a:ln>
        </p:spPr>
        <p:txBody>
          <a:bodyPr wrap="none">
            <a:spAutoFit/>
          </a:bodyPr>
          <a:lstStyle/>
          <a:p>
            <a:pPr algn="ctr"/>
            <a:r>
              <a:rPr lang="en-US" sz="1200" dirty="0" smtClean="0"/>
              <a:t>St. Lawrence</a:t>
            </a:r>
            <a:endParaRPr lang="en-US" sz="1200" dirty="0">
              <a:latin typeface="Arial" charset="0"/>
            </a:endParaRPr>
          </a:p>
          <a:p>
            <a:pPr algn="ctr"/>
            <a:r>
              <a:rPr lang="en-US" sz="1200" dirty="0" smtClean="0"/>
              <a:t>7060</a:t>
            </a:r>
            <a:r>
              <a:rPr lang="en-US" sz="1200" dirty="0" smtClean="0">
                <a:latin typeface="Arial" charset="0"/>
              </a:rPr>
              <a:t> m</a:t>
            </a:r>
            <a:r>
              <a:rPr lang="en-US" sz="1200" baseline="30000" dirty="0" smtClean="0">
                <a:latin typeface="Arial" charset="0"/>
              </a:rPr>
              <a:t>3</a:t>
            </a:r>
            <a:r>
              <a:rPr lang="en-US" sz="1200" dirty="0" smtClean="0">
                <a:latin typeface="Arial" charset="0"/>
              </a:rPr>
              <a:t>/s</a:t>
            </a:r>
            <a:endParaRPr lang="en-US" sz="1200" dirty="0">
              <a:latin typeface="Arial" charset="0"/>
            </a:endParaRPr>
          </a:p>
        </p:txBody>
      </p:sp>
      <p:sp>
        <p:nvSpPr>
          <p:cNvPr id="39" name="Oval 38"/>
          <p:cNvSpPr/>
          <p:nvPr/>
        </p:nvSpPr>
        <p:spPr bwMode="auto">
          <a:xfrm>
            <a:off x="4341411" y="5057027"/>
            <a:ext cx="1921344" cy="831648"/>
          </a:xfrm>
          <a:prstGeom prst="ellipse">
            <a:avLst/>
          </a:prstGeom>
          <a:noFill/>
          <a:ln w="254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Oval 41"/>
          <p:cNvSpPr/>
          <p:nvPr/>
        </p:nvSpPr>
        <p:spPr bwMode="auto">
          <a:xfrm>
            <a:off x="6054920" y="4723073"/>
            <a:ext cx="1816873" cy="753827"/>
          </a:xfrm>
          <a:prstGeom prst="ellipse">
            <a:avLst/>
          </a:prstGeom>
          <a:noFill/>
          <a:ln w="254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49" name="Group 48"/>
          <p:cNvGrpSpPr/>
          <p:nvPr/>
        </p:nvGrpSpPr>
        <p:grpSpPr>
          <a:xfrm>
            <a:off x="829363" y="1147764"/>
            <a:ext cx="7467970" cy="3390899"/>
            <a:chOff x="829363" y="1147764"/>
            <a:chExt cx="7467970" cy="3390899"/>
          </a:xfrm>
        </p:grpSpPr>
        <p:sp>
          <p:nvSpPr>
            <p:cNvPr id="36" name="Rectangle 35"/>
            <p:cNvSpPr/>
            <p:nvPr/>
          </p:nvSpPr>
          <p:spPr bwMode="auto">
            <a:xfrm>
              <a:off x="971550" y="1147764"/>
              <a:ext cx="1492250" cy="1205816"/>
            </a:xfrm>
            <a:prstGeom prst="rect">
              <a:avLst/>
            </a:prstGeom>
            <a:solidFill>
              <a:srgbClr val="000000">
                <a:alpha val="50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6813973" y="2039849"/>
              <a:ext cx="1483360" cy="1194263"/>
            </a:xfrm>
            <a:prstGeom prst="rect">
              <a:avLst/>
            </a:prstGeom>
            <a:solidFill>
              <a:srgbClr val="000000">
                <a:alpha val="50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829363" y="3157449"/>
              <a:ext cx="1652694" cy="1381214"/>
            </a:xfrm>
            <a:prstGeom prst="rect">
              <a:avLst/>
            </a:prstGeom>
            <a:solidFill>
              <a:srgbClr val="000000">
                <a:alpha val="50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 name="Rectangle 37"/>
          <p:cNvSpPr/>
          <p:nvPr/>
        </p:nvSpPr>
        <p:spPr>
          <a:xfrm>
            <a:off x="677488" y="839583"/>
            <a:ext cx="7848600" cy="5943600"/>
          </a:xfrm>
          <a:prstGeom prst="rect">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2526" y="0"/>
            <a:ext cx="7548563" cy="843916"/>
          </a:xfrm>
        </p:spPr>
        <p:txBody>
          <a:bodyPr vert="horz" wrap="square" lIns="91440" tIns="45720" rIns="91440" bIns="45720" numCol="1" compatLnSpc="1">
            <a:prstTxWarp prst="textNoShape">
              <a:avLst/>
            </a:prstTxWarp>
            <a:normAutofit/>
          </a:bodyPr>
          <a:lstStyle/>
          <a:p>
            <a:pPr>
              <a:defRPr/>
            </a:pPr>
            <a:r>
              <a:rPr lang="en-US" sz="2800" dirty="0" smtClean="0"/>
              <a:t>Diversions and Impacts</a:t>
            </a:r>
            <a:endParaRPr lang="en-CA" sz="2800" cap="none" dirty="0" smtClean="0"/>
          </a:p>
        </p:txBody>
      </p:sp>
      <p:pic>
        <p:nvPicPr>
          <p:cNvPr id="4" name="Content Placeholder 3"/>
          <p:cNvPicPr>
            <a:picLocks noGrp="1" noChangeAspect="1"/>
          </p:cNvPicPr>
          <p:nvPr>
            <p:ph idx="1"/>
          </p:nvPr>
        </p:nvPicPr>
        <p:blipFill>
          <a:blip r:embed="rId3" cstate="print"/>
          <a:stretch>
            <a:fillRect/>
          </a:stretch>
        </p:blipFill>
        <p:spPr>
          <a:xfrm>
            <a:off x="2579688" y="854826"/>
            <a:ext cx="5973762" cy="5966460"/>
          </a:xfrm>
        </p:spPr>
      </p:pic>
      <p:sp>
        <p:nvSpPr>
          <p:cNvPr id="30" name="Rectangle 29"/>
          <p:cNvSpPr/>
          <p:nvPr/>
        </p:nvSpPr>
        <p:spPr>
          <a:xfrm>
            <a:off x="6548236" y="838200"/>
            <a:ext cx="1985963" cy="1981200"/>
          </a:xfrm>
          <a:prstGeom prst="rect">
            <a:avLst/>
          </a:prstGeom>
          <a:solidFill>
            <a:srgbClr val="00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2556" name="TextBox 43"/>
          <p:cNvSpPr txBox="1">
            <a:spLocks noChangeArrowheads="1"/>
          </p:cNvSpPr>
          <p:nvPr/>
        </p:nvSpPr>
        <p:spPr bwMode="auto">
          <a:xfrm>
            <a:off x="1295401" y="824867"/>
            <a:ext cx="1138453" cy="276999"/>
          </a:xfrm>
          <a:prstGeom prst="rect">
            <a:avLst/>
          </a:prstGeom>
          <a:noFill/>
          <a:ln w="9525">
            <a:noFill/>
            <a:miter lim="800000"/>
            <a:headEnd/>
            <a:tailEnd/>
          </a:ln>
        </p:spPr>
        <p:txBody>
          <a:bodyPr wrap="none">
            <a:spAutoFit/>
          </a:bodyPr>
          <a:lstStyle/>
          <a:p>
            <a:r>
              <a:rPr lang="en-US" sz="1200" dirty="0">
                <a:latin typeface="Arial" charset="0"/>
              </a:rPr>
              <a:t>Lake Superior</a:t>
            </a:r>
          </a:p>
        </p:txBody>
      </p:sp>
      <p:sp>
        <p:nvSpPr>
          <p:cNvPr id="22563" name="TextBox 64"/>
          <p:cNvSpPr txBox="1">
            <a:spLocks noChangeArrowheads="1"/>
          </p:cNvSpPr>
          <p:nvPr/>
        </p:nvSpPr>
        <p:spPr bwMode="auto">
          <a:xfrm>
            <a:off x="7068936" y="865142"/>
            <a:ext cx="1304925" cy="276999"/>
          </a:xfrm>
          <a:prstGeom prst="rect">
            <a:avLst/>
          </a:prstGeom>
          <a:noFill/>
          <a:ln w="9525">
            <a:noFill/>
            <a:miter lim="800000"/>
            <a:headEnd/>
            <a:tailEnd/>
          </a:ln>
        </p:spPr>
        <p:txBody>
          <a:bodyPr>
            <a:spAutoFit/>
          </a:bodyPr>
          <a:lstStyle/>
          <a:p>
            <a:r>
              <a:rPr lang="en-US" sz="1200" dirty="0">
                <a:latin typeface="Arial" charset="0"/>
              </a:rPr>
              <a:t>Great Lakes</a:t>
            </a:r>
          </a:p>
        </p:txBody>
      </p:sp>
      <p:sp>
        <p:nvSpPr>
          <p:cNvPr id="41" name="TextBox 40"/>
          <p:cNvSpPr txBox="1"/>
          <p:nvPr/>
        </p:nvSpPr>
        <p:spPr>
          <a:xfrm>
            <a:off x="7411047" y="6556509"/>
            <a:ext cx="1114408" cy="246221"/>
          </a:xfrm>
          <a:prstGeom prst="rect">
            <a:avLst/>
          </a:prstGeom>
          <a:noFill/>
        </p:spPr>
        <p:txBody>
          <a:bodyPr wrap="none" rtlCol="0">
            <a:spAutoFit/>
          </a:bodyPr>
          <a:lstStyle/>
          <a:p>
            <a:r>
              <a:rPr lang="en-US" sz="1000" dirty="0" smtClean="0">
                <a:effectLst>
                  <a:outerShdw blurRad="38100" dist="38100" dir="2700000" algn="tl">
                    <a:srgbClr val="000000">
                      <a:alpha val="43137"/>
                    </a:srgbClr>
                  </a:outerShdw>
                </a:effectLst>
              </a:rPr>
              <a:t>Courtesy IUGLS</a:t>
            </a:r>
            <a:endParaRPr lang="en-US" sz="1000" dirty="0">
              <a:effectLst>
                <a:outerShdw blurRad="38100" dist="38100" dir="2700000" algn="tl">
                  <a:srgbClr val="000000">
                    <a:alpha val="43137"/>
                  </a:srgbClr>
                </a:outerShdw>
              </a:effectLst>
            </a:endParaRPr>
          </a:p>
        </p:txBody>
      </p:sp>
      <p:sp>
        <p:nvSpPr>
          <p:cNvPr id="42" name="Oval 41"/>
          <p:cNvSpPr/>
          <p:nvPr/>
        </p:nvSpPr>
        <p:spPr>
          <a:xfrm>
            <a:off x="5995633" y="4674954"/>
            <a:ext cx="1932788" cy="726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2" name="Freeform 6"/>
          <p:cNvSpPr>
            <a:spLocks/>
          </p:cNvSpPr>
          <p:nvPr/>
        </p:nvSpPr>
        <p:spPr bwMode="auto">
          <a:xfrm rot="5976238" flipH="1">
            <a:off x="4026695" y="1787050"/>
            <a:ext cx="323850" cy="68262"/>
          </a:xfrm>
          <a:custGeom>
            <a:avLst/>
            <a:gdLst>
              <a:gd name="T0" fmla="*/ 106191 w 1657"/>
              <a:gd name="T1" fmla="*/ 3266058 h 662"/>
              <a:gd name="T2" fmla="*/ 6450290 w 1657"/>
              <a:gd name="T3" fmla="*/ 1398237 h 662"/>
              <a:gd name="T4" fmla="*/ 11148592 w 1657"/>
              <a:gd name="T5" fmla="*/ 0 h 662"/>
              <a:gd name="T6" fmla="*/ 11334263 w 1657"/>
              <a:gd name="T7" fmla="*/ 672412 h 662"/>
              <a:gd name="T8" fmla="*/ 11201687 w 1657"/>
              <a:gd name="T9" fmla="*/ 1825132 h 662"/>
              <a:gd name="T10" fmla="*/ 11785575 w 1657"/>
              <a:gd name="T11" fmla="*/ 2593647 h 662"/>
              <a:gd name="T12" fmla="*/ 13404824 w 1657"/>
              <a:gd name="T13" fmla="*/ 2967231 h 662"/>
              <a:gd name="T14" fmla="*/ 15130102 w 1657"/>
              <a:gd name="T15" fmla="*/ 2999197 h 662"/>
              <a:gd name="T16" fmla="*/ 18554272 w 1657"/>
              <a:gd name="T17" fmla="*/ 2252130 h 662"/>
              <a:gd name="T18" fmla="*/ 22376664 w 1657"/>
              <a:gd name="T19" fmla="*/ 1376892 h 662"/>
              <a:gd name="T20" fmla="*/ 27446632 w 1657"/>
              <a:gd name="T21" fmla="*/ 1195410 h 662"/>
              <a:gd name="T22" fmla="*/ 29649769 w 1657"/>
              <a:gd name="T23" fmla="*/ 1537029 h 662"/>
              <a:gd name="T24" fmla="*/ 32941200 w 1657"/>
              <a:gd name="T25" fmla="*/ 2156027 h 662"/>
              <a:gd name="T26" fmla="*/ 34958666 w 1657"/>
              <a:gd name="T27" fmla="*/ 2881852 h 662"/>
              <a:gd name="T28" fmla="*/ 36206247 w 1657"/>
              <a:gd name="T29" fmla="*/ 3351437 h 662"/>
              <a:gd name="T30" fmla="*/ 37666047 w 1657"/>
              <a:gd name="T31" fmla="*/ 3468885 h 662"/>
              <a:gd name="T32" fmla="*/ 39842637 w 1657"/>
              <a:gd name="T33" fmla="*/ 3330092 h 662"/>
              <a:gd name="T34" fmla="*/ 43930511 w 1657"/>
              <a:gd name="T35" fmla="*/ 2988576 h 662"/>
              <a:gd name="T36" fmla="*/ 43983606 w 1657"/>
              <a:gd name="T37" fmla="*/ 3607678 h 662"/>
              <a:gd name="T38" fmla="*/ 42815668 w 1657"/>
              <a:gd name="T39" fmla="*/ 4952501 h 662"/>
              <a:gd name="T40" fmla="*/ 42709477 w 1657"/>
              <a:gd name="T41" fmla="*/ 5763705 h 662"/>
              <a:gd name="T42" fmla="*/ 41408791 w 1657"/>
              <a:gd name="T43" fmla="*/ 6414771 h 662"/>
              <a:gd name="T44" fmla="*/ 38117359 w 1657"/>
              <a:gd name="T45" fmla="*/ 6329392 h 662"/>
              <a:gd name="T46" fmla="*/ 35303624 w 1657"/>
              <a:gd name="T47" fmla="*/ 6169255 h 662"/>
              <a:gd name="T48" fmla="*/ 32835009 w 1657"/>
              <a:gd name="T49" fmla="*/ 5582223 h 662"/>
              <a:gd name="T50" fmla="*/ 29145524 w 1657"/>
              <a:gd name="T51" fmla="*/ 4301434 h 662"/>
              <a:gd name="T52" fmla="*/ 25270042 w 1657"/>
              <a:gd name="T53" fmla="*/ 3981160 h 662"/>
              <a:gd name="T54" fmla="*/ 21978611 w 1657"/>
              <a:gd name="T55" fmla="*/ 4205331 h 662"/>
              <a:gd name="T56" fmla="*/ 19616182 w 1657"/>
              <a:gd name="T57" fmla="*/ 4610985 h 662"/>
              <a:gd name="T58" fmla="*/ 17386334 w 1657"/>
              <a:gd name="T59" fmla="*/ 5176672 h 662"/>
              <a:gd name="T60" fmla="*/ 14917720 w 1657"/>
              <a:gd name="T61" fmla="*/ 5294017 h 662"/>
              <a:gd name="T62" fmla="*/ 12449268 w 1657"/>
              <a:gd name="T63" fmla="*/ 5112638 h 662"/>
              <a:gd name="T64" fmla="*/ 10830019 w 1657"/>
              <a:gd name="T65" fmla="*/ 4610985 h 662"/>
              <a:gd name="T66" fmla="*/ 9635531 w 1657"/>
              <a:gd name="T67" fmla="*/ 7065839 h 662"/>
              <a:gd name="T68" fmla="*/ 7193464 w 1657"/>
              <a:gd name="T69" fmla="*/ 6147910 h 662"/>
              <a:gd name="T70" fmla="*/ 3079051 w 1657"/>
              <a:gd name="T71" fmla="*/ 4867122 h 662"/>
              <a:gd name="T72" fmla="*/ 0 w 1657"/>
              <a:gd name="T73" fmla="*/ 3596954 h 662"/>
              <a:gd name="T74" fmla="*/ 106191 w 1657"/>
              <a:gd name="T75" fmla="*/ 3266058 h 662"/>
              <a:gd name="T76" fmla="*/ 106191 w 1657"/>
              <a:gd name="T77" fmla="*/ 3266058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rgbClr val="00B0F0"/>
          </a:solidFill>
          <a:ln w="9525">
            <a:solidFill>
              <a:srgbClr val="00B0F0"/>
            </a:solidFill>
            <a:miter lim="800000"/>
            <a:headEnd/>
            <a:tailEnd/>
          </a:ln>
        </p:spPr>
        <p:txBody>
          <a:bodyPr/>
          <a:lstStyle/>
          <a:p>
            <a:endParaRPr lang="en-US"/>
          </a:p>
        </p:txBody>
      </p:sp>
      <p:sp>
        <p:nvSpPr>
          <p:cNvPr id="22533" name="Freeform 6"/>
          <p:cNvSpPr>
            <a:spLocks/>
          </p:cNvSpPr>
          <p:nvPr/>
        </p:nvSpPr>
        <p:spPr bwMode="auto">
          <a:xfrm rot="7971734" flipH="1">
            <a:off x="3895862" y="6382338"/>
            <a:ext cx="346710" cy="98425"/>
          </a:xfrm>
          <a:custGeom>
            <a:avLst/>
            <a:gdLst>
              <a:gd name="T0" fmla="*/ 121359 w 1657"/>
              <a:gd name="T1" fmla="*/ 6681452 h 662"/>
              <a:gd name="T2" fmla="*/ 7370116 w 1657"/>
              <a:gd name="T3" fmla="*/ 2860421 h 662"/>
              <a:gd name="T4" fmla="*/ 12738508 w 1657"/>
              <a:gd name="T5" fmla="*/ 0 h 662"/>
              <a:gd name="T6" fmla="*/ 12950886 w 1657"/>
              <a:gd name="T7" fmla="*/ 1375571 h 662"/>
              <a:gd name="T8" fmla="*/ 12799187 w 1657"/>
              <a:gd name="T9" fmla="*/ 3733757 h 662"/>
              <a:gd name="T10" fmla="*/ 13466487 w 1657"/>
              <a:gd name="T11" fmla="*/ 5305881 h 662"/>
              <a:gd name="T12" fmla="*/ 15316688 w 1657"/>
              <a:gd name="T13" fmla="*/ 6070087 h 662"/>
              <a:gd name="T14" fmla="*/ 17288073 w 1657"/>
              <a:gd name="T15" fmla="*/ 6135654 h 662"/>
              <a:gd name="T16" fmla="*/ 21200678 w 1657"/>
              <a:gd name="T17" fmla="*/ 4607241 h 662"/>
              <a:gd name="T18" fmla="*/ 25568209 w 1657"/>
              <a:gd name="T19" fmla="*/ 2816710 h 662"/>
              <a:gd name="T20" fmla="*/ 31361180 w 1657"/>
              <a:gd name="T21" fmla="*/ 2445460 h 662"/>
              <a:gd name="T22" fmla="*/ 33878506 w 1657"/>
              <a:gd name="T23" fmla="*/ 3144248 h 662"/>
              <a:gd name="T24" fmla="*/ 37639412 w 1657"/>
              <a:gd name="T25" fmla="*/ 4410688 h 662"/>
              <a:gd name="T26" fmla="*/ 39944534 w 1657"/>
              <a:gd name="T27" fmla="*/ 5895390 h 662"/>
              <a:gd name="T28" fmla="*/ 41369979 w 1657"/>
              <a:gd name="T29" fmla="*/ 6856149 h 662"/>
              <a:gd name="T30" fmla="*/ 43038141 w 1657"/>
              <a:gd name="T31" fmla="*/ 7096412 h 662"/>
              <a:gd name="T32" fmla="*/ 45525301 w 1657"/>
              <a:gd name="T33" fmla="*/ 6812586 h 662"/>
              <a:gd name="T34" fmla="*/ 50196061 w 1657"/>
              <a:gd name="T35" fmla="*/ 6113798 h 662"/>
              <a:gd name="T36" fmla="*/ 50256741 w 1657"/>
              <a:gd name="T37" fmla="*/ 7380239 h 662"/>
              <a:gd name="T38" fmla="*/ 48922141 w 1657"/>
              <a:gd name="T39" fmla="*/ 10131531 h 662"/>
              <a:gd name="T40" fmla="*/ 48800957 w 1657"/>
              <a:gd name="T41" fmla="*/ 11790929 h 662"/>
              <a:gd name="T42" fmla="*/ 47314659 w 1657"/>
              <a:gd name="T43" fmla="*/ 13122788 h 662"/>
              <a:gd name="T44" fmla="*/ 43553742 w 1657"/>
              <a:gd name="T45" fmla="*/ 12948240 h 662"/>
              <a:gd name="T46" fmla="*/ 40338776 w 1657"/>
              <a:gd name="T47" fmla="*/ 12620702 h 662"/>
              <a:gd name="T48" fmla="*/ 37518228 w 1657"/>
              <a:gd name="T49" fmla="*/ 11419679 h 662"/>
              <a:gd name="T50" fmla="*/ 33302225 w 1657"/>
              <a:gd name="T51" fmla="*/ 8799521 h 662"/>
              <a:gd name="T52" fmla="*/ 28874194 w 1657"/>
              <a:gd name="T53" fmla="*/ 8144445 h 662"/>
              <a:gd name="T54" fmla="*/ 25113288 w 1657"/>
              <a:gd name="T55" fmla="*/ 8602969 h 662"/>
              <a:gd name="T56" fmla="*/ 22413918 w 1657"/>
              <a:gd name="T57" fmla="*/ 9432742 h 662"/>
              <a:gd name="T58" fmla="*/ 19866078 w 1657"/>
              <a:gd name="T59" fmla="*/ 10590055 h 662"/>
              <a:gd name="T60" fmla="*/ 17045355 w 1657"/>
              <a:gd name="T61" fmla="*/ 10830170 h 662"/>
              <a:gd name="T62" fmla="*/ 14224806 w 1657"/>
              <a:gd name="T63" fmla="*/ 10458921 h 662"/>
              <a:gd name="T64" fmla="*/ 12374605 w 1657"/>
              <a:gd name="T65" fmla="*/ 9432742 h 662"/>
              <a:gd name="T66" fmla="*/ 11009838 w 1657"/>
              <a:gd name="T67" fmla="*/ 14454796 h 662"/>
              <a:gd name="T68" fmla="*/ 8219454 w 1657"/>
              <a:gd name="T69" fmla="*/ 12576990 h 662"/>
              <a:gd name="T70" fmla="*/ 3518190 w 1657"/>
              <a:gd name="T71" fmla="*/ 9956835 h 662"/>
              <a:gd name="T72" fmla="*/ 0 w 1657"/>
              <a:gd name="T73" fmla="*/ 7358383 h 662"/>
              <a:gd name="T74" fmla="*/ 121359 w 1657"/>
              <a:gd name="T75" fmla="*/ 6681452 h 662"/>
              <a:gd name="T76" fmla="*/ 121359 w 1657"/>
              <a:gd name="T77" fmla="*/ 6681452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rgbClr val="FF0000"/>
          </a:solidFill>
          <a:ln w="9525">
            <a:noFill/>
            <a:miter lim="800000"/>
            <a:headEnd/>
            <a:tailEnd/>
          </a:ln>
        </p:spPr>
        <p:txBody>
          <a:bodyPr/>
          <a:lstStyle/>
          <a:p>
            <a:endParaRPr lang="en-US"/>
          </a:p>
        </p:txBody>
      </p:sp>
      <p:sp>
        <p:nvSpPr>
          <p:cNvPr id="22534" name="Freeform 6"/>
          <p:cNvSpPr>
            <a:spLocks/>
          </p:cNvSpPr>
          <p:nvPr/>
        </p:nvSpPr>
        <p:spPr bwMode="auto">
          <a:xfrm rot="16395145" flipH="1">
            <a:off x="6653214" y="5462272"/>
            <a:ext cx="295276" cy="92075"/>
          </a:xfrm>
          <a:custGeom>
            <a:avLst/>
            <a:gdLst>
              <a:gd name="T0" fmla="*/ 88505 w 1657"/>
              <a:gd name="T1" fmla="*/ 5905596 h 662"/>
              <a:gd name="T2" fmla="*/ 5378044 w 1657"/>
              <a:gd name="T3" fmla="*/ 2528168 h 662"/>
              <a:gd name="T4" fmla="*/ 9295449 w 1657"/>
              <a:gd name="T5" fmla="*/ 0 h 662"/>
              <a:gd name="T6" fmla="*/ 9450333 w 1657"/>
              <a:gd name="T7" fmla="*/ 1215891 h 662"/>
              <a:gd name="T8" fmla="*/ 9339702 w 1657"/>
              <a:gd name="T9" fmla="*/ 3300235 h 662"/>
              <a:gd name="T10" fmla="*/ 9826632 w 1657"/>
              <a:gd name="T11" fmla="*/ 4689706 h 662"/>
              <a:gd name="T12" fmla="*/ 11176637 w 1657"/>
              <a:gd name="T13" fmla="*/ 5365247 h 662"/>
              <a:gd name="T14" fmla="*/ 12615148 w 1657"/>
              <a:gd name="T15" fmla="*/ 5423106 h 662"/>
              <a:gd name="T16" fmla="*/ 15470190 w 1657"/>
              <a:gd name="T17" fmla="*/ 4072163 h 662"/>
              <a:gd name="T18" fmla="*/ 18657277 w 1657"/>
              <a:gd name="T19" fmla="*/ 2489641 h 662"/>
              <a:gd name="T20" fmla="*/ 22884456 w 1657"/>
              <a:gd name="T21" fmla="*/ 2161537 h 662"/>
              <a:gd name="T22" fmla="*/ 24721389 w 1657"/>
              <a:gd name="T23" fmla="*/ 2779079 h 662"/>
              <a:gd name="T24" fmla="*/ 27465651 w 1657"/>
              <a:gd name="T25" fmla="*/ 3898444 h 662"/>
              <a:gd name="T26" fmla="*/ 29147700 w 1657"/>
              <a:gd name="T27" fmla="*/ 5210861 h 662"/>
              <a:gd name="T28" fmla="*/ 30187936 w 1657"/>
              <a:gd name="T29" fmla="*/ 6059981 h 662"/>
              <a:gd name="T30" fmla="*/ 31405183 w 1657"/>
              <a:gd name="T31" fmla="*/ 6272227 h 662"/>
              <a:gd name="T32" fmla="*/ 33219989 w 1657"/>
              <a:gd name="T33" fmla="*/ 6021455 h 662"/>
              <a:gd name="T34" fmla="*/ 36628340 w 1657"/>
              <a:gd name="T35" fmla="*/ 5403773 h 662"/>
              <a:gd name="T36" fmla="*/ 36672592 w 1657"/>
              <a:gd name="T37" fmla="*/ 6523138 h 662"/>
              <a:gd name="T38" fmla="*/ 35698736 w 1657"/>
              <a:gd name="T39" fmla="*/ 8954919 h 662"/>
              <a:gd name="T40" fmla="*/ 35610230 w 1657"/>
              <a:gd name="T41" fmla="*/ 10421583 h 662"/>
              <a:gd name="T42" fmla="*/ 34525742 w 1657"/>
              <a:gd name="T43" fmla="*/ 11598947 h 662"/>
              <a:gd name="T44" fmla="*/ 31781479 w 1657"/>
              <a:gd name="T45" fmla="*/ 11444561 h 662"/>
              <a:gd name="T46" fmla="*/ 29435491 w 1657"/>
              <a:gd name="T47" fmla="*/ 11154984 h 662"/>
              <a:gd name="T48" fmla="*/ 27377146 w 1657"/>
              <a:gd name="T49" fmla="*/ 10093618 h 662"/>
              <a:gd name="T50" fmla="*/ 24300839 w 1657"/>
              <a:gd name="T51" fmla="*/ 7777694 h 662"/>
              <a:gd name="T52" fmla="*/ 21069649 w 1657"/>
              <a:gd name="T53" fmla="*/ 7198679 h 662"/>
              <a:gd name="T54" fmla="*/ 18325233 w 1657"/>
              <a:gd name="T55" fmla="*/ 7603976 h 662"/>
              <a:gd name="T56" fmla="*/ 16355542 w 1657"/>
              <a:gd name="T57" fmla="*/ 8337376 h 662"/>
              <a:gd name="T58" fmla="*/ 14496482 w 1657"/>
              <a:gd name="T59" fmla="*/ 9360217 h 662"/>
              <a:gd name="T60" fmla="*/ 12438137 w 1657"/>
              <a:gd name="T61" fmla="*/ 9572463 h 662"/>
              <a:gd name="T62" fmla="*/ 10379940 w 1657"/>
              <a:gd name="T63" fmla="*/ 9244359 h 662"/>
              <a:gd name="T64" fmla="*/ 9029784 w 1657"/>
              <a:gd name="T65" fmla="*/ 8337376 h 662"/>
              <a:gd name="T66" fmla="*/ 8033949 w 1657"/>
              <a:gd name="T67" fmla="*/ 12776171 h 662"/>
              <a:gd name="T68" fmla="*/ 5997730 w 1657"/>
              <a:gd name="T69" fmla="*/ 11116457 h 662"/>
              <a:gd name="T70" fmla="*/ 2567253 w 1657"/>
              <a:gd name="T71" fmla="*/ 8800533 h 662"/>
              <a:gd name="T72" fmla="*/ 0 w 1657"/>
              <a:gd name="T73" fmla="*/ 6503944 h 662"/>
              <a:gd name="T74" fmla="*/ 88505 w 1657"/>
              <a:gd name="T75" fmla="*/ 5905596 h 662"/>
              <a:gd name="T76" fmla="*/ 88505 w 1657"/>
              <a:gd name="T77" fmla="*/ 5905596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rgbClr val="00F26D"/>
          </a:solidFill>
          <a:ln w="9525">
            <a:solidFill>
              <a:srgbClr val="00F26D"/>
            </a:solidFill>
            <a:miter lim="800000"/>
            <a:headEnd/>
            <a:tailEnd/>
          </a:ln>
        </p:spPr>
        <p:txBody>
          <a:bodyPr/>
          <a:lstStyle/>
          <a:p>
            <a:endParaRPr lang="en-US"/>
          </a:p>
        </p:txBody>
      </p:sp>
      <p:sp>
        <p:nvSpPr>
          <p:cNvPr id="22536" name="Freeform 6"/>
          <p:cNvSpPr>
            <a:spLocks/>
          </p:cNvSpPr>
          <p:nvPr/>
        </p:nvSpPr>
        <p:spPr bwMode="auto">
          <a:xfrm rot="2500074" flipH="1">
            <a:off x="5071384" y="3479074"/>
            <a:ext cx="271463" cy="89536"/>
          </a:xfrm>
          <a:custGeom>
            <a:avLst/>
            <a:gdLst>
              <a:gd name="T0" fmla="*/ 107144 w 1657"/>
              <a:gd name="T1" fmla="*/ 3855869 h 662"/>
              <a:gd name="T2" fmla="*/ 6510198 w 1657"/>
              <a:gd name="T3" fmla="*/ 1650728 h 662"/>
              <a:gd name="T4" fmla="*/ 11252200 w 1657"/>
              <a:gd name="T5" fmla="*/ 0 h 662"/>
              <a:gd name="T6" fmla="*/ 11439784 w 1657"/>
              <a:gd name="T7" fmla="*/ 793918 h 662"/>
              <a:gd name="T8" fmla="*/ 11305772 w 1657"/>
              <a:gd name="T9" fmla="*/ 2154760 h 662"/>
              <a:gd name="T10" fmla="*/ 11895225 w 1657"/>
              <a:gd name="T11" fmla="*/ 3062063 h 662"/>
              <a:gd name="T12" fmla="*/ 13529409 w 1657"/>
              <a:gd name="T13" fmla="*/ 3503091 h 662"/>
              <a:gd name="T14" fmla="*/ 15270900 w 1657"/>
              <a:gd name="T15" fmla="*/ 3540849 h 662"/>
              <a:gd name="T16" fmla="*/ 18726851 w 1657"/>
              <a:gd name="T17" fmla="*/ 2658792 h 662"/>
              <a:gd name="T18" fmla="*/ 22584841 w 1657"/>
              <a:gd name="T19" fmla="*/ 1625481 h 662"/>
              <a:gd name="T20" fmla="*/ 27701843 w 1657"/>
              <a:gd name="T21" fmla="*/ 1411335 h 662"/>
              <a:gd name="T22" fmla="*/ 29925480 w 1657"/>
              <a:gd name="T23" fmla="*/ 1814606 h 662"/>
              <a:gd name="T24" fmla="*/ 33247583 w 1657"/>
              <a:gd name="T25" fmla="*/ 2545408 h 662"/>
              <a:gd name="T26" fmla="*/ 35283637 w 1657"/>
              <a:gd name="T27" fmla="*/ 3402330 h 662"/>
              <a:gd name="T28" fmla="*/ 36542818 w 1657"/>
              <a:gd name="T29" fmla="*/ 3956743 h 662"/>
              <a:gd name="T30" fmla="*/ 38016451 w 1657"/>
              <a:gd name="T31" fmla="*/ 4095375 h 662"/>
              <a:gd name="T32" fmla="*/ 40213220 w 1657"/>
              <a:gd name="T33" fmla="*/ 3931497 h 662"/>
              <a:gd name="T34" fmla="*/ 44339073 w 1657"/>
              <a:gd name="T35" fmla="*/ 3528338 h 662"/>
              <a:gd name="T36" fmla="*/ 44392645 w 1657"/>
              <a:gd name="T37" fmla="*/ 4259140 h 662"/>
              <a:gd name="T38" fmla="*/ 43213903 w 1657"/>
              <a:gd name="T39" fmla="*/ 5846864 h 662"/>
              <a:gd name="T40" fmla="*/ 43106759 w 1657"/>
              <a:gd name="T41" fmla="*/ 6804547 h 662"/>
              <a:gd name="T42" fmla="*/ 41793832 w 1657"/>
              <a:gd name="T43" fmla="*/ 7573220 h 662"/>
              <a:gd name="T44" fmla="*/ 38471893 w 1657"/>
              <a:gd name="T45" fmla="*/ 7472459 h 662"/>
              <a:gd name="T46" fmla="*/ 35631935 w 1657"/>
              <a:gd name="T47" fmla="*/ 7283445 h 662"/>
              <a:gd name="T48" fmla="*/ 33140439 w 1657"/>
              <a:gd name="T49" fmla="*/ 6590401 h 662"/>
              <a:gd name="T50" fmla="*/ 29416466 w 1657"/>
              <a:gd name="T51" fmla="*/ 5078192 h 662"/>
              <a:gd name="T52" fmla="*/ 25505074 w 1657"/>
              <a:gd name="T53" fmla="*/ 4700168 h 662"/>
              <a:gd name="T54" fmla="*/ 22182971 w 1657"/>
              <a:gd name="T55" fmla="*/ 4964808 h 662"/>
              <a:gd name="T56" fmla="*/ 19798450 w 1657"/>
              <a:gd name="T57" fmla="*/ 5443706 h 662"/>
              <a:gd name="T58" fmla="*/ 17548109 w 1657"/>
              <a:gd name="T59" fmla="*/ 6111503 h 662"/>
              <a:gd name="T60" fmla="*/ 15056449 w 1657"/>
              <a:gd name="T61" fmla="*/ 6250134 h 662"/>
              <a:gd name="T62" fmla="*/ 12564954 w 1657"/>
              <a:gd name="T63" fmla="*/ 6035876 h 662"/>
              <a:gd name="T64" fmla="*/ 10930770 w 1657"/>
              <a:gd name="T65" fmla="*/ 5443706 h 662"/>
              <a:gd name="T66" fmla="*/ 9725158 w 1657"/>
              <a:gd name="T67" fmla="*/ 8341892 h 662"/>
              <a:gd name="T68" fmla="*/ 7260366 w 1657"/>
              <a:gd name="T69" fmla="*/ 7258198 h 662"/>
              <a:gd name="T70" fmla="*/ 3107818 w 1657"/>
              <a:gd name="T71" fmla="*/ 5746102 h 662"/>
              <a:gd name="T72" fmla="*/ 0 w 1657"/>
              <a:gd name="T73" fmla="*/ 4246517 h 662"/>
              <a:gd name="T74" fmla="*/ 107144 w 1657"/>
              <a:gd name="T75" fmla="*/ 3855869 h 662"/>
              <a:gd name="T76" fmla="*/ 107144 w 1657"/>
              <a:gd name="T77" fmla="*/ 3855869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chemeClr val="tx1"/>
          </a:solidFill>
          <a:ln w="9525">
            <a:solidFill>
              <a:schemeClr val="tx1"/>
            </a:solidFill>
            <a:miter lim="800000"/>
            <a:headEnd/>
            <a:tailEnd/>
          </a:ln>
        </p:spPr>
        <p:txBody>
          <a:bodyPr/>
          <a:lstStyle/>
          <a:p>
            <a:endParaRPr lang="en-US" dirty="0">
              <a:solidFill>
                <a:schemeClr val="bg1">
                  <a:lumMod val="60000"/>
                  <a:lumOff val="40000"/>
                </a:schemeClr>
              </a:solidFill>
            </a:endParaRPr>
          </a:p>
        </p:txBody>
      </p:sp>
      <p:sp>
        <p:nvSpPr>
          <p:cNvPr id="22537" name="Freeform 6"/>
          <p:cNvSpPr>
            <a:spLocks/>
          </p:cNvSpPr>
          <p:nvPr/>
        </p:nvSpPr>
        <p:spPr bwMode="auto">
          <a:xfrm rot="16200000" flipH="1">
            <a:off x="6765926" y="5506087"/>
            <a:ext cx="371476" cy="73025"/>
          </a:xfrm>
          <a:custGeom>
            <a:avLst/>
            <a:gdLst>
              <a:gd name="T0" fmla="*/ 139556 w 1657"/>
              <a:gd name="T1" fmla="*/ 3703868 h 662"/>
              <a:gd name="T2" fmla="*/ 8474591 w 1657"/>
              <a:gd name="T3" fmla="*/ 1585591 h 662"/>
              <a:gd name="T4" fmla="*/ 14647357 w 1657"/>
              <a:gd name="T5" fmla="*/ 0 h 662"/>
              <a:gd name="T6" fmla="*/ 14891532 w 1657"/>
              <a:gd name="T7" fmla="*/ 762571 h 662"/>
              <a:gd name="T8" fmla="*/ 14717041 w 1657"/>
              <a:gd name="T9" fmla="*/ 2069851 h 662"/>
              <a:gd name="T10" fmla="*/ 15484316 w 1657"/>
              <a:gd name="T11" fmla="*/ 2941297 h 662"/>
              <a:gd name="T12" fmla="*/ 17611651 w 1657"/>
              <a:gd name="T13" fmla="*/ 3364886 h 662"/>
              <a:gd name="T14" fmla="*/ 19878540 w 1657"/>
              <a:gd name="T15" fmla="*/ 3401288 h 662"/>
              <a:gd name="T16" fmla="*/ 24377384 w 1657"/>
              <a:gd name="T17" fmla="*/ 2554000 h 662"/>
              <a:gd name="T18" fmla="*/ 29399334 w 1657"/>
              <a:gd name="T19" fmla="*/ 1561433 h 662"/>
              <a:gd name="T20" fmla="*/ 36060448 w 1657"/>
              <a:gd name="T21" fmla="*/ 1355706 h 662"/>
              <a:gd name="T22" fmla="*/ 38955057 w 1657"/>
              <a:gd name="T23" fmla="*/ 1743003 h 662"/>
              <a:gd name="T24" fmla="*/ 43279597 w 1657"/>
              <a:gd name="T25" fmla="*/ 2445014 h 662"/>
              <a:gd name="T26" fmla="*/ 45930030 w 1657"/>
              <a:gd name="T27" fmla="*/ 3268144 h 662"/>
              <a:gd name="T28" fmla="*/ 47569201 w 1657"/>
              <a:gd name="T29" fmla="*/ 3800720 h 662"/>
              <a:gd name="T30" fmla="*/ 49487307 w 1657"/>
              <a:gd name="T31" fmla="*/ 3933864 h 662"/>
              <a:gd name="T32" fmla="*/ 52346980 w 1657"/>
              <a:gd name="T33" fmla="*/ 3776452 h 662"/>
              <a:gd name="T34" fmla="*/ 57717719 w 1657"/>
              <a:gd name="T35" fmla="*/ 3389154 h 662"/>
              <a:gd name="T36" fmla="*/ 57787404 w 1657"/>
              <a:gd name="T37" fmla="*/ 4091165 h 662"/>
              <a:gd name="T38" fmla="*/ 56252854 w 1657"/>
              <a:gd name="T39" fmla="*/ 5616306 h 662"/>
              <a:gd name="T40" fmla="*/ 56113485 w 1657"/>
              <a:gd name="T41" fmla="*/ 6536178 h 662"/>
              <a:gd name="T42" fmla="*/ 54404630 w 1657"/>
              <a:gd name="T43" fmla="*/ 7274592 h 662"/>
              <a:gd name="T44" fmla="*/ 50080091 w 1657"/>
              <a:gd name="T45" fmla="*/ 7177739 h 662"/>
              <a:gd name="T46" fmla="*/ 46383446 w 1657"/>
              <a:gd name="T47" fmla="*/ 6996169 h 662"/>
              <a:gd name="T48" fmla="*/ 43140041 w 1657"/>
              <a:gd name="T49" fmla="*/ 6330451 h 662"/>
              <a:gd name="T50" fmla="*/ 38292402 w 1657"/>
              <a:gd name="T51" fmla="*/ 4877893 h 662"/>
              <a:gd name="T52" fmla="*/ 33200774 w 1657"/>
              <a:gd name="T53" fmla="*/ 4514864 h 662"/>
              <a:gd name="T54" fmla="*/ 28876234 w 1657"/>
              <a:gd name="T55" fmla="*/ 4769018 h 662"/>
              <a:gd name="T56" fmla="*/ 25772385 w 1657"/>
              <a:gd name="T57" fmla="*/ 5229009 h 662"/>
              <a:gd name="T58" fmla="*/ 22843021 w 1657"/>
              <a:gd name="T59" fmla="*/ 5870459 h 662"/>
              <a:gd name="T60" fmla="*/ 19599616 w 1657"/>
              <a:gd name="T61" fmla="*/ 6003603 h 662"/>
              <a:gd name="T62" fmla="*/ 16356211 w 1657"/>
              <a:gd name="T63" fmla="*/ 5797876 h 662"/>
              <a:gd name="T64" fmla="*/ 14228877 w 1657"/>
              <a:gd name="T65" fmla="*/ 5229009 h 662"/>
              <a:gd name="T66" fmla="*/ 12659578 w 1657"/>
              <a:gd name="T67" fmla="*/ 8012895 h 662"/>
              <a:gd name="T68" fmla="*/ 9451106 w 1657"/>
              <a:gd name="T69" fmla="*/ 6971901 h 662"/>
              <a:gd name="T70" fmla="*/ 4045430 w 1657"/>
              <a:gd name="T71" fmla="*/ 5519454 h 662"/>
              <a:gd name="T72" fmla="*/ 0 w 1657"/>
              <a:gd name="T73" fmla="*/ 4079031 h 662"/>
              <a:gd name="T74" fmla="*/ 139556 w 1657"/>
              <a:gd name="T75" fmla="*/ 3703868 h 662"/>
              <a:gd name="T76" fmla="*/ 139556 w 1657"/>
              <a:gd name="T77" fmla="*/ 3703868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chemeClr val="tx1"/>
          </a:solidFill>
          <a:ln w="9525">
            <a:solidFill>
              <a:schemeClr val="tx1"/>
            </a:solidFill>
            <a:miter lim="800000"/>
            <a:headEnd/>
            <a:tailEnd/>
          </a:ln>
        </p:spPr>
        <p:txBody>
          <a:bodyPr/>
          <a:lstStyle/>
          <a:p>
            <a:endParaRPr lang="en-US"/>
          </a:p>
        </p:txBody>
      </p:sp>
      <p:sp>
        <p:nvSpPr>
          <p:cNvPr id="22538" name="Freeform 6"/>
          <p:cNvSpPr>
            <a:spLocks/>
          </p:cNvSpPr>
          <p:nvPr/>
        </p:nvSpPr>
        <p:spPr bwMode="auto">
          <a:xfrm rot="18850573" flipH="1">
            <a:off x="7725007" y="4631056"/>
            <a:ext cx="293687" cy="116204"/>
          </a:xfrm>
          <a:custGeom>
            <a:avLst/>
            <a:gdLst>
              <a:gd name="T0" fmla="*/ 125486 w 1657"/>
              <a:gd name="T1" fmla="*/ 6536936 h 662"/>
              <a:gd name="T2" fmla="*/ 7624696 w 1657"/>
              <a:gd name="T3" fmla="*/ 2798472 h 662"/>
              <a:gd name="T4" fmla="*/ 13178519 w 1657"/>
              <a:gd name="T5" fmla="*/ 0 h 662"/>
              <a:gd name="T6" fmla="*/ 13398120 w 1657"/>
              <a:gd name="T7" fmla="*/ 1345771 h 662"/>
              <a:gd name="T8" fmla="*/ 13241262 w 1657"/>
              <a:gd name="T9" fmla="*/ 3653037 h 662"/>
              <a:gd name="T10" fmla="*/ 13931612 w 1657"/>
              <a:gd name="T11" fmla="*/ 5191166 h 662"/>
              <a:gd name="T12" fmla="*/ 15845629 w 1657"/>
              <a:gd name="T13" fmla="*/ 5938800 h 662"/>
              <a:gd name="T14" fmla="*/ 17885131 w 1657"/>
              <a:gd name="T15" fmla="*/ 6002870 h 662"/>
              <a:gd name="T16" fmla="*/ 21932764 w 1657"/>
              <a:gd name="T17" fmla="*/ 4507455 h 662"/>
              <a:gd name="T18" fmla="*/ 26451152 w 1657"/>
              <a:gd name="T19" fmla="*/ 2755759 h 662"/>
              <a:gd name="T20" fmla="*/ 32444173 w 1657"/>
              <a:gd name="T21" fmla="*/ 2392546 h 662"/>
              <a:gd name="T22" fmla="*/ 35048540 w 1657"/>
              <a:gd name="T23" fmla="*/ 3076257 h 662"/>
              <a:gd name="T24" fmla="*/ 38939316 w 1657"/>
              <a:gd name="T25" fmla="*/ 4315244 h 662"/>
              <a:gd name="T26" fmla="*/ 41324082 w 1657"/>
              <a:gd name="T27" fmla="*/ 5767945 h 662"/>
              <a:gd name="T28" fmla="*/ 42798720 w 1657"/>
              <a:gd name="T29" fmla="*/ 6707791 h 662"/>
              <a:gd name="T30" fmla="*/ 44524507 w 1657"/>
              <a:gd name="T31" fmla="*/ 6942862 h 662"/>
              <a:gd name="T32" fmla="*/ 47097513 w 1657"/>
              <a:gd name="T33" fmla="*/ 6665077 h 662"/>
              <a:gd name="T34" fmla="*/ 51929611 w 1657"/>
              <a:gd name="T35" fmla="*/ 5981513 h 662"/>
              <a:gd name="T36" fmla="*/ 51992354 w 1657"/>
              <a:gd name="T37" fmla="*/ 7220500 h 662"/>
              <a:gd name="T38" fmla="*/ 50611831 w 1657"/>
              <a:gd name="T39" fmla="*/ 9912189 h 662"/>
              <a:gd name="T40" fmla="*/ 50486167 w 1657"/>
              <a:gd name="T41" fmla="*/ 11535745 h 662"/>
              <a:gd name="T42" fmla="*/ 48948786 w 1657"/>
              <a:gd name="T43" fmla="*/ 12838948 h 662"/>
              <a:gd name="T44" fmla="*/ 45058000 w 1657"/>
              <a:gd name="T45" fmla="*/ 12667947 h 662"/>
              <a:gd name="T46" fmla="*/ 41731911 w 1657"/>
              <a:gd name="T47" fmla="*/ 12347595 h 662"/>
              <a:gd name="T48" fmla="*/ 38813830 w 1657"/>
              <a:gd name="T49" fmla="*/ 11172679 h 662"/>
              <a:gd name="T50" fmla="*/ 34452304 w 1657"/>
              <a:gd name="T51" fmla="*/ 8609130 h 662"/>
              <a:gd name="T52" fmla="*/ 29871355 w 1657"/>
              <a:gd name="T53" fmla="*/ 7968280 h 662"/>
              <a:gd name="T54" fmla="*/ 25980403 w 1657"/>
              <a:gd name="T55" fmla="*/ 8416773 h 662"/>
              <a:gd name="T56" fmla="*/ 23187979 w 1657"/>
              <a:gd name="T57" fmla="*/ 9228623 h 662"/>
              <a:gd name="T58" fmla="*/ 20552241 w 1657"/>
              <a:gd name="T59" fmla="*/ 10360828 h 662"/>
              <a:gd name="T60" fmla="*/ 17634159 w 1657"/>
              <a:gd name="T61" fmla="*/ 10595753 h 662"/>
              <a:gd name="T62" fmla="*/ 14716077 w 1657"/>
              <a:gd name="T63" fmla="*/ 10232688 h 662"/>
              <a:gd name="T64" fmla="*/ 12802061 w 1657"/>
              <a:gd name="T65" fmla="*/ 9228623 h 662"/>
              <a:gd name="T66" fmla="*/ 11389986 w 1657"/>
              <a:gd name="T67" fmla="*/ 14142005 h 662"/>
              <a:gd name="T68" fmla="*/ 8503276 w 1657"/>
              <a:gd name="T69" fmla="*/ 12304882 h 662"/>
              <a:gd name="T70" fmla="*/ 3639805 w 1657"/>
              <a:gd name="T71" fmla="*/ 9741335 h 662"/>
              <a:gd name="T72" fmla="*/ 0 w 1657"/>
              <a:gd name="T73" fmla="*/ 7199143 h 662"/>
              <a:gd name="T74" fmla="*/ 125486 w 1657"/>
              <a:gd name="T75" fmla="*/ 6536936 h 662"/>
              <a:gd name="T76" fmla="*/ 125486 w 1657"/>
              <a:gd name="T77" fmla="*/ 6536936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chemeClr val="tx1"/>
          </a:solidFill>
          <a:ln w="9525">
            <a:solidFill>
              <a:schemeClr val="tx1"/>
            </a:solidFill>
            <a:miter lim="800000"/>
            <a:headEnd/>
            <a:tailEnd/>
          </a:ln>
        </p:spPr>
        <p:txBody>
          <a:bodyPr/>
          <a:lstStyle/>
          <a:p>
            <a:endParaRPr lang="en-US"/>
          </a:p>
        </p:txBody>
      </p:sp>
      <p:sp>
        <p:nvSpPr>
          <p:cNvPr id="22539" name="Freeform 6"/>
          <p:cNvSpPr>
            <a:spLocks/>
          </p:cNvSpPr>
          <p:nvPr/>
        </p:nvSpPr>
        <p:spPr bwMode="auto">
          <a:xfrm rot="7081965" flipH="1">
            <a:off x="5472134" y="6115616"/>
            <a:ext cx="289560" cy="77788"/>
          </a:xfrm>
          <a:custGeom>
            <a:avLst/>
            <a:gdLst>
              <a:gd name="T0" fmla="*/ 84899 w 1657"/>
              <a:gd name="T1" fmla="*/ 4227343 h 662"/>
              <a:gd name="T2" fmla="*/ 5159336 w 1657"/>
              <a:gd name="T3" fmla="*/ 1809687 h 662"/>
              <a:gd name="T4" fmla="*/ 8917469 w 1657"/>
              <a:gd name="T5" fmla="*/ 0 h 662"/>
              <a:gd name="T6" fmla="*/ 9066006 w 1657"/>
              <a:gd name="T7" fmla="*/ 870356 h 662"/>
              <a:gd name="T8" fmla="*/ 8959846 w 1657"/>
              <a:gd name="T9" fmla="*/ 2362311 h 662"/>
              <a:gd name="T10" fmla="*/ 9427009 w 1657"/>
              <a:gd name="T11" fmla="*/ 3356987 h 662"/>
              <a:gd name="T12" fmla="*/ 10722197 w 1657"/>
              <a:gd name="T13" fmla="*/ 3840518 h 662"/>
              <a:gd name="T14" fmla="*/ 12102135 w 1657"/>
              <a:gd name="T15" fmla="*/ 3881998 h 662"/>
              <a:gd name="T16" fmla="*/ 14841188 w 1657"/>
              <a:gd name="T17" fmla="*/ 2914935 h 662"/>
              <a:gd name="T18" fmla="*/ 17898576 w 1657"/>
              <a:gd name="T19" fmla="*/ 1782074 h 662"/>
              <a:gd name="T20" fmla="*/ 21953788 w 1657"/>
              <a:gd name="T21" fmla="*/ 1547300 h 662"/>
              <a:gd name="T22" fmla="*/ 23716137 w 1657"/>
              <a:gd name="T23" fmla="*/ 1989352 h 662"/>
              <a:gd name="T24" fmla="*/ 26348884 w 1657"/>
              <a:gd name="T25" fmla="*/ 2790615 h 662"/>
              <a:gd name="T26" fmla="*/ 27962404 w 1657"/>
              <a:gd name="T27" fmla="*/ 3729946 h 662"/>
              <a:gd name="T28" fmla="*/ 28960369 w 1657"/>
              <a:gd name="T29" fmla="*/ 4337798 h 662"/>
              <a:gd name="T30" fmla="*/ 30128133 w 1657"/>
              <a:gd name="T31" fmla="*/ 4489848 h 662"/>
              <a:gd name="T32" fmla="*/ 31869075 w 1657"/>
              <a:gd name="T33" fmla="*/ 4310184 h 662"/>
              <a:gd name="T34" fmla="*/ 35138783 w 1657"/>
              <a:gd name="T35" fmla="*/ 3868132 h 662"/>
              <a:gd name="T36" fmla="*/ 35181306 w 1657"/>
              <a:gd name="T37" fmla="*/ 4669395 h 662"/>
              <a:gd name="T38" fmla="*/ 34247124 w 1657"/>
              <a:gd name="T39" fmla="*/ 6410107 h 662"/>
              <a:gd name="T40" fmla="*/ 34162225 w 1657"/>
              <a:gd name="T41" fmla="*/ 7460009 h 662"/>
              <a:gd name="T42" fmla="*/ 33121737 w 1657"/>
              <a:gd name="T43" fmla="*/ 8302636 h 662"/>
              <a:gd name="T44" fmla="*/ 30488991 w 1657"/>
              <a:gd name="T45" fmla="*/ 8192182 h 662"/>
              <a:gd name="T46" fmla="*/ 28238508 w 1657"/>
              <a:gd name="T47" fmla="*/ 7984904 h 662"/>
              <a:gd name="T48" fmla="*/ 26263839 w 1657"/>
              <a:gd name="T49" fmla="*/ 7225118 h 662"/>
              <a:gd name="T50" fmla="*/ 23312611 w 1657"/>
              <a:gd name="T51" fmla="*/ 5567364 h 662"/>
              <a:gd name="T52" fmla="*/ 20212846 w 1657"/>
              <a:gd name="T53" fmla="*/ 5152926 h 662"/>
              <a:gd name="T54" fmla="*/ 17580095 w 1657"/>
              <a:gd name="T55" fmla="*/ 5443045 h 662"/>
              <a:gd name="T56" fmla="*/ 15690325 w 1657"/>
              <a:gd name="T57" fmla="*/ 5967937 h 662"/>
              <a:gd name="T58" fmla="*/ 13906861 w 1657"/>
              <a:gd name="T59" fmla="*/ 6700108 h 662"/>
              <a:gd name="T60" fmla="*/ 11932337 w 1657"/>
              <a:gd name="T61" fmla="*/ 6852159 h 662"/>
              <a:gd name="T62" fmla="*/ 9957813 w 1657"/>
              <a:gd name="T63" fmla="*/ 6617267 h 662"/>
              <a:gd name="T64" fmla="*/ 8662626 w 1657"/>
              <a:gd name="T65" fmla="*/ 5967937 h 662"/>
              <a:gd name="T66" fmla="*/ 7707183 w 1657"/>
              <a:gd name="T67" fmla="*/ 9145378 h 662"/>
              <a:gd name="T68" fmla="*/ 5753921 w 1657"/>
              <a:gd name="T69" fmla="*/ 7957290 h 662"/>
              <a:gd name="T70" fmla="*/ 2462950 w 1657"/>
              <a:gd name="T71" fmla="*/ 6299535 h 662"/>
              <a:gd name="T72" fmla="*/ 0 w 1657"/>
              <a:gd name="T73" fmla="*/ 4655530 h 662"/>
              <a:gd name="T74" fmla="*/ 84899 w 1657"/>
              <a:gd name="T75" fmla="*/ 4227343 h 662"/>
              <a:gd name="T76" fmla="*/ 84899 w 1657"/>
              <a:gd name="T77" fmla="*/ 4227343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chemeClr val="tx1"/>
          </a:solidFill>
          <a:ln w="9525">
            <a:solidFill>
              <a:schemeClr val="tx1"/>
            </a:solidFill>
            <a:miter lim="800000"/>
            <a:headEnd/>
            <a:tailEnd/>
          </a:ln>
        </p:spPr>
        <p:txBody>
          <a:bodyPr/>
          <a:lstStyle/>
          <a:p>
            <a:endParaRPr lang="en-US"/>
          </a:p>
        </p:txBody>
      </p:sp>
      <p:sp>
        <p:nvSpPr>
          <p:cNvPr id="22540" name="Freeform 6"/>
          <p:cNvSpPr>
            <a:spLocks/>
          </p:cNvSpPr>
          <p:nvPr/>
        </p:nvSpPr>
        <p:spPr bwMode="auto">
          <a:xfrm rot="6584564" flipH="1">
            <a:off x="5685950" y="5648486"/>
            <a:ext cx="291464" cy="77787"/>
          </a:xfrm>
          <a:custGeom>
            <a:avLst/>
            <a:gdLst>
              <a:gd name="T0" fmla="*/ 85458 w 1657"/>
              <a:gd name="T1" fmla="*/ 4227289 h 662"/>
              <a:gd name="T2" fmla="*/ 5193268 w 1657"/>
              <a:gd name="T3" fmla="*/ 1809664 h 662"/>
              <a:gd name="T4" fmla="*/ 8976118 w 1657"/>
              <a:gd name="T5" fmla="*/ 0 h 662"/>
              <a:gd name="T6" fmla="*/ 9125632 w 1657"/>
              <a:gd name="T7" fmla="*/ 870345 h 662"/>
              <a:gd name="T8" fmla="*/ 9018774 w 1657"/>
              <a:gd name="T9" fmla="*/ 2362281 h 662"/>
              <a:gd name="T10" fmla="*/ 9489010 w 1657"/>
              <a:gd name="T11" fmla="*/ 3356943 h 662"/>
              <a:gd name="T12" fmla="*/ 10792715 w 1657"/>
              <a:gd name="T13" fmla="*/ 3840468 h 662"/>
              <a:gd name="T14" fmla="*/ 12181729 w 1657"/>
              <a:gd name="T15" fmla="*/ 3881948 h 662"/>
              <a:gd name="T16" fmla="*/ 14938797 w 1657"/>
              <a:gd name="T17" fmla="*/ 2914897 h 662"/>
              <a:gd name="T18" fmla="*/ 18016293 w 1657"/>
              <a:gd name="T19" fmla="*/ 1782051 h 662"/>
              <a:gd name="T20" fmla="*/ 22098176 w 1657"/>
              <a:gd name="T21" fmla="*/ 1547280 h 662"/>
              <a:gd name="T22" fmla="*/ 23872115 w 1657"/>
              <a:gd name="T23" fmla="*/ 1989326 h 662"/>
              <a:gd name="T24" fmla="*/ 26522177 w 1657"/>
              <a:gd name="T25" fmla="*/ 2790579 h 662"/>
              <a:gd name="T26" fmla="*/ 28146309 w 1657"/>
              <a:gd name="T27" fmla="*/ 3729898 h 662"/>
              <a:gd name="T28" fmla="*/ 29150838 w 1657"/>
              <a:gd name="T29" fmla="*/ 4337742 h 662"/>
              <a:gd name="T30" fmla="*/ 30326282 w 1657"/>
              <a:gd name="T31" fmla="*/ 4489791 h 662"/>
              <a:gd name="T32" fmla="*/ 32078674 w 1657"/>
              <a:gd name="T33" fmla="*/ 4310129 h 662"/>
              <a:gd name="T34" fmla="*/ 35369887 w 1657"/>
              <a:gd name="T35" fmla="*/ 3868082 h 662"/>
              <a:gd name="T36" fmla="*/ 35412689 w 1657"/>
              <a:gd name="T37" fmla="*/ 4669335 h 662"/>
              <a:gd name="T38" fmla="*/ 34472363 w 1657"/>
              <a:gd name="T39" fmla="*/ 6410024 h 662"/>
              <a:gd name="T40" fmla="*/ 34386906 w 1657"/>
              <a:gd name="T41" fmla="*/ 7459913 h 662"/>
              <a:gd name="T42" fmla="*/ 33339575 w 1657"/>
              <a:gd name="T43" fmla="*/ 8302529 h 662"/>
              <a:gd name="T44" fmla="*/ 30689513 w 1657"/>
              <a:gd name="T45" fmla="*/ 8192076 h 662"/>
              <a:gd name="T46" fmla="*/ 28424229 w 1657"/>
              <a:gd name="T47" fmla="*/ 7984801 h 662"/>
              <a:gd name="T48" fmla="*/ 26436573 w 1657"/>
              <a:gd name="T49" fmla="*/ 7225025 h 662"/>
              <a:gd name="T50" fmla="*/ 23465935 w 1657"/>
              <a:gd name="T51" fmla="*/ 5567293 h 662"/>
              <a:gd name="T52" fmla="*/ 20345784 w 1657"/>
              <a:gd name="T53" fmla="*/ 5152860 h 662"/>
              <a:gd name="T54" fmla="*/ 17695717 w 1657"/>
              <a:gd name="T55" fmla="*/ 5442975 h 662"/>
              <a:gd name="T56" fmla="*/ 15793518 w 1657"/>
              <a:gd name="T57" fmla="*/ 5967861 h 662"/>
              <a:gd name="T58" fmla="*/ 13998324 w 1657"/>
              <a:gd name="T59" fmla="*/ 6700022 h 662"/>
              <a:gd name="T60" fmla="*/ 12010814 w 1657"/>
              <a:gd name="T61" fmla="*/ 6852070 h 662"/>
              <a:gd name="T62" fmla="*/ 10023305 w 1657"/>
              <a:gd name="T63" fmla="*/ 6617182 h 662"/>
              <a:gd name="T64" fmla="*/ 8719599 w 1657"/>
              <a:gd name="T65" fmla="*/ 5967861 h 662"/>
              <a:gd name="T66" fmla="*/ 7757872 w 1657"/>
              <a:gd name="T67" fmla="*/ 9145260 h 662"/>
              <a:gd name="T68" fmla="*/ 5791763 w 1657"/>
              <a:gd name="T69" fmla="*/ 7957188 h 662"/>
              <a:gd name="T70" fmla="*/ 2479148 w 1657"/>
              <a:gd name="T71" fmla="*/ 6299454 h 662"/>
              <a:gd name="T72" fmla="*/ 0 w 1657"/>
              <a:gd name="T73" fmla="*/ 4655470 h 662"/>
              <a:gd name="T74" fmla="*/ 85458 w 1657"/>
              <a:gd name="T75" fmla="*/ 4227289 h 662"/>
              <a:gd name="T76" fmla="*/ 85458 w 1657"/>
              <a:gd name="T77" fmla="*/ 4227289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chemeClr val="tx1"/>
          </a:solidFill>
          <a:ln w="9525">
            <a:solidFill>
              <a:schemeClr val="tx1"/>
            </a:solidFill>
            <a:miter lim="800000"/>
            <a:headEnd/>
            <a:tailEnd/>
          </a:ln>
        </p:spPr>
        <p:txBody>
          <a:bodyPr/>
          <a:lstStyle/>
          <a:p>
            <a:endParaRPr lang="en-US"/>
          </a:p>
        </p:txBody>
      </p:sp>
      <p:sp>
        <p:nvSpPr>
          <p:cNvPr id="22541" name="TextBox 4"/>
          <p:cNvSpPr txBox="1">
            <a:spLocks noChangeArrowheads="1"/>
          </p:cNvSpPr>
          <p:nvPr/>
        </p:nvSpPr>
        <p:spPr bwMode="auto">
          <a:xfrm>
            <a:off x="4122738" y="1188721"/>
            <a:ext cx="1601721" cy="461665"/>
          </a:xfrm>
          <a:prstGeom prst="rect">
            <a:avLst/>
          </a:prstGeom>
          <a:noFill/>
          <a:ln w="9525">
            <a:noFill/>
            <a:miter lim="800000"/>
            <a:headEnd/>
            <a:tailEnd/>
          </a:ln>
        </p:spPr>
        <p:txBody>
          <a:bodyPr wrap="none">
            <a:spAutoFit/>
          </a:bodyPr>
          <a:lstStyle/>
          <a:p>
            <a:r>
              <a:rPr lang="en-US" sz="1200" dirty="0">
                <a:latin typeface="Arial" charset="0"/>
              </a:rPr>
              <a:t>Long Lac/ </a:t>
            </a:r>
            <a:r>
              <a:rPr lang="en-US" sz="1200" dirty="0" err="1">
                <a:latin typeface="Arial" charset="0"/>
              </a:rPr>
              <a:t>Ogoki</a:t>
            </a:r>
            <a:endParaRPr lang="en-US" sz="1200" dirty="0">
              <a:latin typeface="Arial" charset="0"/>
            </a:endParaRPr>
          </a:p>
          <a:p>
            <a:r>
              <a:rPr lang="en-US" sz="1200" dirty="0">
                <a:latin typeface="Arial" charset="0"/>
              </a:rPr>
              <a:t>154 m</a:t>
            </a:r>
            <a:r>
              <a:rPr lang="en-US" sz="1200" baseline="30000" dirty="0">
                <a:latin typeface="Arial" charset="0"/>
              </a:rPr>
              <a:t>3</a:t>
            </a:r>
            <a:r>
              <a:rPr lang="en-US" sz="1200" dirty="0">
                <a:latin typeface="Arial" charset="0"/>
              </a:rPr>
              <a:t>/s (5,400 </a:t>
            </a:r>
            <a:r>
              <a:rPr lang="en-US" sz="1200" dirty="0" err="1">
                <a:latin typeface="Arial" charset="0"/>
              </a:rPr>
              <a:t>cfs</a:t>
            </a:r>
            <a:r>
              <a:rPr lang="en-US" sz="1200" dirty="0">
                <a:latin typeface="Arial" charset="0"/>
              </a:rPr>
              <a:t>).</a:t>
            </a:r>
          </a:p>
        </p:txBody>
      </p:sp>
      <p:sp>
        <p:nvSpPr>
          <p:cNvPr id="22542" name="TextBox 30"/>
          <p:cNvSpPr txBox="1">
            <a:spLocks noChangeArrowheads="1"/>
          </p:cNvSpPr>
          <p:nvPr/>
        </p:nvSpPr>
        <p:spPr bwMode="auto">
          <a:xfrm>
            <a:off x="2514600" y="6172200"/>
            <a:ext cx="1473480" cy="461665"/>
          </a:xfrm>
          <a:prstGeom prst="rect">
            <a:avLst/>
          </a:prstGeom>
          <a:noFill/>
          <a:ln w="9525">
            <a:noFill/>
            <a:miter lim="800000"/>
            <a:headEnd/>
            <a:tailEnd/>
          </a:ln>
        </p:spPr>
        <p:txBody>
          <a:bodyPr wrap="none">
            <a:spAutoFit/>
          </a:bodyPr>
          <a:lstStyle/>
          <a:p>
            <a:r>
              <a:rPr lang="en-US" sz="1200" dirty="0">
                <a:latin typeface="Arial" charset="0"/>
              </a:rPr>
              <a:t>Chicago Diversion</a:t>
            </a:r>
          </a:p>
          <a:p>
            <a:r>
              <a:rPr lang="en-US" sz="1200" dirty="0">
                <a:latin typeface="Arial" charset="0"/>
              </a:rPr>
              <a:t>91 m</a:t>
            </a:r>
            <a:r>
              <a:rPr lang="en-US" sz="1200" baseline="30000" dirty="0">
                <a:latin typeface="Arial" charset="0"/>
              </a:rPr>
              <a:t>3</a:t>
            </a:r>
            <a:r>
              <a:rPr lang="en-US" sz="1200" dirty="0">
                <a:latin typeface="Arial" charset="0"/>
              </a:rPr>
              <a:t>/s (3,200 </a:t>
            </a:r>
            <a:r>
              <a:rPr lang="en-US" sz="1200" dirty="0" err="1">
                <a:latin typeface="Arial" charset="0"/>
              </a:rPr>
              <a:t>cfs</a:t>
            </a:r>
            <a:r>
              <a:rPr lang="en-US" sz="1200" dirty="0">
                <a:latin typeface="Arial" charset="0"/>
              </a:rPr>
              <a:t>)</a:t>
            </a:r>
          </a:p>
        </p:txBody>
      </p:sp>
      <p:sp>
        <p:nvSpPr>
          <p:cNvPr id="22543" name="TextBox 31"/>
          <p:cNvSpPr txBox="1">
            <a:spLocks noChangeArrowheads="1"/>
          </p:cNvSpPr>
          <p:nvPr/>
        </p:nvSpPr>
        <p:spPr bwMode="auto">
          <a:xfrm>
            <a:off x="6248400" y="4796135"/>
            <a:ext cx="1733550" cy="461665"/>
          </a:xfrm>
          <a:prstGeom prst="rect">
            <a:avLst/>
          </a:prstGeom>
          <a:noFill/>
          <a:ln w="9525">
            <a:noFill/>
            <a:miter lim="800000"/>
            <a:headEnd/>
            <a:tailEnd/>
          </a:ln>
        </p:spPr>
        <p:txBody>
          <a:bodyPr>
            <a:spAutoFit/>
          </a:bodyPr>
          <a:lstStyle/>
          <a:p>
            <a:r>
              <a:rPr lang="en-US" sz="1200" dirty="0" err="1">
                <a:effectLst>
                  <a:outerShdw blurRad="38100" dist="38100" dir="2700000" algn="tl">
                    <a:srgbClr val="000000">
                      <a:alpha val="43137"/>
                    </a:srgbClr>
                  </a:outerShdw>
                </a:effectLst>
                <a:latin typeface="Arial" charset="0"/>
              </a:rPr>
              <a:t>Welland</a:t>
            </a:r>
            <a:r>
              <a:rPr lang="en-US" sz="1200" dirty="0">
                <a:effectLst>
                  <a:outerShdw blurRad="38100" dist="38100" dir="2700000" algn="tl">
                    <a:srgbClr val="000000">
                      <a:alpha val="43137"/>
                    </a:srgbClr>
                  </a:outerShdw>
                </a:effectLst>
                <a:latin typeface="Arial" charset="0"/>
              </a:rPr>
              <a:t> Canal</a:t>
            </a:r>
          </a:p>
          <a:p>
            <a:r>
              <a:rPr lang="en-US" sz="1200" dirty="0">
                <a:latin typeface="Arial" charset="0"/>
              </a:rPr>
              <a:t>244 m</a:t>
            </a:r>
            <a:r>
              <a:rPr lang="en-US" sz="1200" baseline="30000" dirty="0">
                <a:latin typeface="Arial" charset="0"/>
              </a:rPr>
              <a:t>3</a:t>
            </a:r>
            <a:r>
              <a:rPr lang="en-US" sz="1200" dirty="0">
                <a:latin typeface="Arial" charset="0"/>
              </a:rPr>
              <a:t>/s (8620 </a:t>
            </a:r>
            <a:r>
              <a:rPr lang="en-US" sz="1200" dirty="0" err="1">
                <a:latin typeface="Arial" charset="0"/>
              </a:rPr>
              <a:t>cfs</a:t>
            </a:r>
            <a:r>
              <a:rPr lang="en-US" sz="1200" dirty="0">
                <a:latin typeface="Arial" charset="0"/>
              </a:rPr>
              <a:t>)</a:t>
            </a:r>
          </a:p>
        </p:txBody>
      </p:sp>
      <p:sp>
        <p:nvSpPr>
          <p:cNvPr id="7" name="TextBox 6"/>
          <p:cNvSpPr txBox="1"/>
          <p:nvPr/>
        </p:nvSpPr>
        <p:spPr>
          <a:xfrm>
            <a:off x="1039857" y="1156338"/>
            <a:ext cx="1439818" cy="830997"/>
          </a:xfrm>
          <a:prstGeom prst="rect">
            <a:avLst/>
          </a:prstGeom>
          <a:noFill/>
          <a:ln>
            <a:solidFill>
              <a:schemeClr val="bg1">
                <a:lumMod val="10000"/>
                <a:lumOff val="90000"/>
              </a:schemeClr>
            </a:solidFill>
          </a:ln>
        </p:spPr>
        <p:txBody>
          <a:bodyPr wrap="none">
            <a:spAutoFit/>
          </a:bodyPr>
          <a:lstStyle/>
          <a:p>
            <a:pPr algn="r" fontAlgn="auto">
              <a:spcBef>
                <a:spcPts val="0"/>
              </a:spcBef>
              <a:spcAft>
                <a:spcPts val="0"/>
              </a:spcAft>
              <a:defRPr/>
            </a:pPr>
            <a:r>
              <a:rPr lang="en-US" sz="1200" b="0" dirty="0">
                <a:solidFill>
                  <a:schemeClr val="bg1">
                    <a:lumMod val="50000"/>
                    <a:lumOff val="50000"/>
                  </a:schemeClr>
                </a:solidFill>
                <a:latin typeface="+mn-lt"/>
              </a:rPr>
              <a:t>+9 cm (+3.5”)</a:t>
            </a:r>
          </a:p>
          <a:p>
            <a:pPr algn="r" fontAlgn="auto">
              <a:spcBef>
                <a:spcPts val="0"/>
              </a:spcBef>
              <a:spcAft>
                <a:spcPts val="0"/>
              </a:spcAft>
              <a:defRPr/>
            </a:pPr>
            <a:r>
              <a:rPr lang="en-US" sz="1200" b="0" dirty="0">
                <a:solidFill>
                  <a:srgbClr val="FF5353"/>
                </a:solidFill>
                <a:latin typeface="+mn-lt"/>
              </a:rPr>
              <a:t>0</a:t>
            </a:r>
          </a:p>
          <a:p>
            <a:pPr algn="r" fontAlgn="auto">
              <a:spcBef>
                <a:spcPts val="0"/>
              </a:spcBef>
              <a:spcAft>
                <a:spcPts val="0"/>
              </a:spcAft>
              <a:defRPr/>
            </a:pPr>
            <a:r>
              <a:rPr lang="en-US" sz="1200" b="0" dirty="0">
                <a:solidFill>
                  <a:srgbClr val="99FF66"/>
                </a:solidFill>
                <a:latin typeface="+mn-lt"/>
              </a:rPr>
              <a:t>0</a:t>
            </a:r>
          </a:p>
          <a:p>
            <a:pPr algn="r" fontAlgn="auto">
              <a:spcBef>
                <a:spcPts val="0"/>
              </a:spcBef>
              <a:spcAft>
                <a:spcPts val="0"/>
              </a:spcAft>
              <a:defRPr/>
            </a:pPr>
            <a:r>
              <a:rPr lang="en-US" sz="1200" b="1" dirty="0">
                <a:effectLst>
                  <a:outerShdw blurRad="38100" dist="38100" dir="2700000" algn="tl">
                    <a:srgbClr val="000000">
                      <a:alpha val="43137"/>
                    </a:srgbClr>
                  </a:outerShdw>
                </a:effectLst>
                <a:latin typeface="+mn-lt"/>
              </a:rPr>
              <a:t>Net +9 cm (+3.5”)</a:t>
            </a:r>
          </a:p>
        </p:txBody>
      </p:sp>
      <p:cxnSp>
        <p:nvCxnSpPr>
          <p:cNvPr id="9" name="Straight Connector 8"/>
          <p:cNvCxnSpPr>
            <a:stCxn id="7" idx="3"/>
          </p:cNvCxnSpPr>
          <p:nvPr/>
        </p:nvCxnSpPr>
        <p:spPr>
          <a:xfrm>
            <a:off x="2479675" y="1571837"/>
            <a:ext cx="1992314" cy="1213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153315" y="5236848"/>
            <a:ext cx="1362874" cy="830997"/>
          </a:xfrm>
          <a:prstGeom prst="rect">
            <a:avLst/>
          </a:prstGeom>
          <a:noFill/>
          <a:ln>
            <a:solidFill>
              <a:schemeClr val="bg1">
                <a:lumMod val="10000"/>
                <a:lumOff val="90000"/>
              </a:schemeClr>
            </a:solidFill>
          </a:ln>
        </p:spPr>
        <p:txBody>
          <a:bodyPr wrap="none">
            <a:spAutoFit/>
          </a:bodyPr>
          <a:lstStyle/>
          <a:p>
            <a:pPr algn="r" fontAlgn="auto">
              <a:spcBef>
                <a:spcPts val="0"/>
              </a:spcBef>
              <a:spcAft>
                <a:spcPts val="0"/>
              </a:spcAft>
              <a:defRPr/>
            </a:pPr>
            <a:r>
              <a:rPr lang="en-US" sz="1200" b="0" dirty="0">
                <a:solidFill>
                  <a:schemeClr val="bg1">
                    <a:lumMod val="50000"/>
                    <a:lumOff val="50000"/>
                  </a:schemeClr>
                </a:solidFill>
                <a:latin typeface="+mn-lt"/>
              </a:rPr>
              <a:t>+7 cm (+2.8”)</a:t>
            </a:r>
          </a:p>
          <a:p>
            <a:pPr algn="r" fontAlgn="auto">
              <a:spcBef>
                <a:spcPts val="0"/>
              </a:spcBef>
              <a:spcAft>
                <a:spcPts val="0"/>
              </a:spcAft>
              <a:defRPr/>
            </a:pPr>
            <a:r>
              <a:rPr lang="en-US" sz="1200" b="0" dirty="0">
                <a:solidFill>
                  <a:srgbClr val="FF5353"/>
                </a:solidFill>
                <a:latin typeface="+mn-lt"/>
              </a:rPr>
              <a:t>-4 cm (-1.6”) </a:t>
            </a:r>
          </a:p>
          <a:p>
            <a:pPr algn="r" fontAlgn="auto">
              <a:spcBef>
                <a:spcPts val="0"/>
              </a:spcBef>
              <a:spcAft>
                <a:spcPts val="0"/>
              </a:spcAft>
              <a:defRPr/>
            </a:pPr>
            <a:r>
              <a:rPr lang="en-US" sz="1200" b="0" dirty="0">
                <a:solidFill>
                  <a:srgbClr val="99FF66"/>
                </a:solidFill>
                <a:latin typeface="+mn-lt"/>
              </a:rPr>
              <a:t>-12 cm (-4.7”)</a:t>
            </a:r>
          </a:p>
          <a:p>
            <a:pPr algn="r" fontAlgn="auto">
              <a:spcBef>
                <a:spcPts val="0"/>
              </a:spcBef>
              <a:spcAft>
                <a:spcPts val="0"/>
              </a:spcAft>
              <a:defRPr/>
            </a:pPr>
            <a:r>
              <a:rPr lang="en-US" sz="1200" b="1" dirty="0">
                <a:latin typeface="+mn-lt"/>
              </a:rPr>
              <a:t>Net -9 cm (-3.5”)</a:t>
            </a:r>
          </a:p>
        </p:txBody>
      </p:sp>
      <p:cxnSp>
        <p:nvCxnSpPr>
          <p:cNvPr id="37" name="Straight Connector 36"/>
          <p:cNvCxnSpPr>
            <a:stCxn id="36" idx="3"/>
          </p:cNvCxnSpPr>
          <p:nvPr/>
        </p:nvCxnSpPr>
        <p:spPr>
          <a:xfrm>
            <a:off x="2516189" y="5652347"/>
            <a:ext cx="3714750" cy="476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076371" y="3234691"/>
            <a:ext cx="1439818" cy="830997"/>
          </a:xfrm>
          <a:prstGeom prst="rect">
            <a:avLst/>
          </a:prstGeom>
          <a:noFill/>
          <a:ln>
            <a:solidFill>
              <a:schemeClr val="bg1">
                <a:lumMod val="10000"/>
                <a:lumOff val="90000"/>
              </a:schemeClr>
            </a:solidFill>
          </a:ln>
        </p:spPr>
        <p:txBody>
          <a:bodyPr wrap="none">
            <a:spAutoFit/>
          </a:bodyPr>
          <a:lstStyle/>
          <a:p>
            <a:pPr algn="r" fontAlgn="auto">
              <a:spcBef>
                <a:spcPts val="0"/>
              </a:spcBef>
              <a:spcAft>
                <a:spcPts val="0"/>
              </a:spcAft>
              <a:defRPr/>
            </a:pPr>
            <a:r>
              <a:rPr lang="en-US" sz="1200" b="0" dirty="0">
                <a:solidFill>
                  <a:schemeClr val="bg1">
                    <a:lumMod val="50000"/>
                    <a:lumOff val="50000"/>
                  </a:schemeClr>
                </a:solidFill>
                <a:latin typeface="+mn-lt"/>
              </a:rPr>
              <a:t>+11 cm (+4.3”)</a:t>
            </a:r>
          </a:p>
          <a:p>
            <a:pPr algn="r" fontAlgn="auto">
              <a:spcBef>
                <a:spcPts val="0"/>
              </a:spcBef>
              <a:spcAft>
                <a:spcPts val="0"/>
              </a:spcAft>
              <a:defRPr/>
            </a:pPr>
            <a:r>
              <a:rPr lang="en-US" sz="1200" b="0" dirty="0">
                <a:solidFill>
                  <a:srgbClr val="FF5353"/>
                </a:solidFill>
                <a:latin typeface="+mn-lt"/>
              </a:rPr>
              <a:t>-6 cm (-2.4”)</a:t>
            </a:r>
          </a:p>
          <a:p>
            <a:pPr algn="r" fontAlgn="auto">
              <a:spcBef>
                <a:spcPts val="0"/>
              </a:spcBef>
              <a:spcAft>
                <a:spcPts val="0"/>
              </a:spcAft>
              <a:defRPr/>
            </a:pPr>
            <a:r>
              <a:rPr lang="en-US" sz="1200" b="0" dirty="0">
                <a:solidFill>
                  <a:srgbClr val="99FF66"/>
                </a:solidFill>
                <a:latin typeface="+mn-lt"/>
              </a:rPr>
              <a:t>-4 cm (-1.6”)</a:t>
            </a:r>
          </a:p>
          <a:p>
            <a:pPr algn="r" fontAlgn="auto">
              <a:spcBef>
                <a:spcPts val="0"/>
              </a:spcBef>
              <a:spcAft>
                <a:spcPts val="0"/>
              </a:spcAft>
              <a:defRPr/>
            </a:pPr>
            <a:r>
              <a:rPr lang="en-US" sz="1200" b="1" dirty="0">
                <a:effectLst>
                  <a:outerShdw blurRad="38100" dist="38100" dir="2700000" algn="tl">
                    <a:srgbClr val="000000">
                      <a:alpha val="43137"/>
                    </a:srgbClr>
                  </a:outerShdw>
                </a:effectLst>
                <a:latin typeface="+mn-lt"/>
              </a:rPr>
              <a:t>Net +1 cm (+0.4”)</a:t>
            </a:r>
          </a:p>
        </p:txBody>
      </p:sp>
      <p:cxnSp>
        <p:nvCxnSpPr>
          <p:cNvPr id="40" name="Straight Connector 39"/>
          <p:cNvCxnSpPr>
            <a:stCxn id="39" idx="3"/>
          </p:cNvCxnSpPr>
          <p:nvPr/>
        </p:nvCxnSpPr>
        <p:spPr>
          <a:xfrm>
            <a:off x="2516189" y="3650190"/>
            <a:ext cx="1955800" cy="676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1" name="Freeform 6"/>
          <p:cNvSpPr>
            <a:spLocks/>
          </p:cNvSpPr>
          <p:nvPr/>
        </p:nvSpPr>
        <p:spPr bwMode="auto">
          <a:xfrm rot="271167" flipH="1">
            <a:off x="6656183" y="1264922"/>
            <a:ext cx="349250" cy="95250"/>
          </a:xfrm>
          <a:custGeom>
            <a:avLst/>
            <a:gdLst>
              <a:gd name="T0" fmla="*/ 177470 w 1657"/>
              <a:gd name="T1" fmla="*/ 4371740 h 662"/>
              <a:gd name="T2" fmla="*/ 10777219 w 1657"/>
              <a:gd name="T3" fmla="*/ 1871547 h 662"/>
              <a:gd name="T4" fmla="*/ 18627230 w 1657"/>
              <a:gd name="T5" fmla="*/ 0 h 662"/>
              <a:gd name="T6" fmla="*/ 18937698 w 1657"/>
              <a:gd name="T7" fmla="*/ 900103 h 662"/>
              <a:gd name="T8" fmla="*/ 18715965 w 1657"/>
              <a:gd name="T9" fmla="*/ 2442999 h 662"/>
              <a:gd name="T10" fmla="*/ 19691631 w 1657"/>
              <a:gd name="T11" fmla="*/ 3471637 h 662"/>
              <a:gd name="T12" fmla="*/ 22397105 w 1657"/>
              <a:gd name="T13" fmla="*/ 3971748 h 662"/>
              <a:gd name="T14" fmla="*/ 25279840 w 1657"/>
              <a:gd name="T15" fmla="*/ 4014553 h 662"/>
              <a:gd name="T16" fmla="*/ 31001053 w 1657"/>
              <a:gd name="T17" fmla="*/ 3014571 h 662"/>
              <a:gd name="T18" fmla="*/ 37387668 w 1657"/>
              <a:gd name="T19" fmla="*/ 1843011 h 662"/>
              <a:gd name="T20" fmla="*/ 45858611 w 1657"/>
              <a:gd name="T21" fmla="*/ 1600090 h 662"/>
              <a:gd name="T22" fmla="*/ 49539752 w 1657"/>
              <a:gd name="T23" fmla="*/ 2057275 h 662"/>
              <a:gd name="T24" fmla="*/ 55039226 w 1657"/>
              <a:gd name="T25" fmla="*/ 2885917 h 662"/>
              <a:gd name="T26" fmla="*/ 58409700 w 1657"/>
              <a:gd name="T27" fmla="*/ 3857481 h 662"/>
              <a:gd name="T28" fmla="*/ 60494240 w 1657"/>
              <a:gd name="T29" fmla="*/ 4486007 h 662"/>
              <a:gd name="T30" fmla="*/ 62933509 w 1657"/>
              <a:gd name="T31" fmla="*/ 4643198 h 662"/>
              <a:gd name="T32" fmla="*/ 66570387 w 1657"/>
              <a:gd name="T33" fmla="*/ 4457470 h 662"/>
              <a:gd name="T34" fmla="*/ 73400256 w 1657"/>
              <a:gd name="T35" fmla="*/ 4000285 h 662"/>
              <a:gd name="T36" fmla="*/ 73488992 w 1657"/>
              <a:gd name="T37" fmla="*/ 4828926 h 662"/>
              <a:gd name="T38" fmla="*/ 71537661 w 1657"/>
              <a:gd name="T39" fmla="*/ 6629011 h 662"/>
              <a:gd name="T40" fmla="*/ 71360190 w 1657"/>
              <a:gd name="T41" fmla="*/ 7714841 h 662"/>
              <a:gd name="T42" fmla="*/ 69186916 w 1657"/>
              <a:gd name="T43" fmla="*/ 8586409 h 662"/>
              <a:gd name="T44" fmla="*/ 63687442 w 1657"/>
              <a:gd name="T45" fmla="*/ 8472023 h 662"/>
              <a:gd name="T46" fmla="*/ 58986374 w 1657"/>
              <a:gd name="T47" fmla="*/ 8257758 h 662"/>
              <a:gd name="T48" fmla="*/ 54861755 w 1657"/>
              <a:gd name="T49" fmla="*/ 7472040 h 662"/>
              <a:gd name="T50" fmla="*/ 48697083 w 1657"/>
              <a:gd name="T51" fmla="*/ 5757565 h 662"/>
              <a:gd name="T52" fmla="*/ 42221733 w 1657"/>
              <a:gd name="T53" fmla="*/ 5328916 h 662"/>
              <a:gd name="T54" fmla="*/ 36722259 w 1657"/>
              <a:gd name="T55" fmla="*/ 5629030 h 662"/>
              <a:gd name="T56" fmla="*/ 32775124 w 1657"/>
              <a:gd name="T57" fmla="*/ 6171945 h 662"/>
              <a:gd name="T58" fmla="*/ 29049722 w 1657"/>
              <a:gd name="T59" fmla="*/ 6929125 h 662"/>
              <a:gd name="T60" fmla="*/ 24925110 w 1657"/>
              <a:gd name="T61" fmla="*/ 7086196 h 662"/>
              <a:gd name="T62" fmla="*/ 20800504 w 1657"/>
              <a:gd name="T63" fmla="*/ 6843395 h 662"/>
              <a:gd name="T64" fmla="*/ 18095029 w 1657"/>
              <a:gd name="T65" fmla="*/ 6171945 h 662"/>
              <a:gd name="T66" fmla="*/ 16099225 w 1657"/>
              <a:gd name="T67" fmla="*/ 9457855 h 662"/>
              <a:gd name="T68" fmla="*/ 12019090 w 1657"/>
              <a:gd name="T69" fmla="*/ 8229222 h 662"/>
              <a:gd name="T70" fmla="*/ 5144746 w 1657"/>
              <a:gd name="T71" fmla="*/ 6514745 h 662"/>
              <a:gd name="T72" fmla="*/ 0 w 1657"/>
              <a:gd name="T73" fmla="*/ 4814657 h 662"/>
              <a:gd name="T74" fmla="*/ 177470 w 1657"/>
              <a:gd name="T75" fmla="*/ 4371740 h 662"/>
              <a:gd name="T76" fmla="*/ 177470 w 1657"/>
              <a:gd name="T77" fmla="*/ 4371740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chemeClr val="tx1"/>
          </a:solidFill>
          <a:ln w="9525">
            <a:solidFill>
              <a:schemeClr val="tx1"/>
            </a:solidFill>
            <a:miter lim="800000"/>
            <a:headEnd/>
            <a:tailEnd/>
          </a:ln>
        </p:spPr>
        <p:txBody>
          <a:bodyPr/>
          <a:lstStyle/>
          <a:p>
            <a:endParaRPr lang="en-US"/>
          </a:p>
        </p:txBody>
      </p:sp>
      <p:sp>
        <p:nvSpPr>
          <p:cNvPr id="22552" name="Freeform 6"/>
          <p:cNvSpPr>
            <a:spLocks/>
          </p:cNvSpPr>
          <p:nvPr/>
        </p:nvSpPr>
        <p:spPr bwMode="auto">
          <a:xfrm rot="21441824" flipH="1">
            <a:off x="6675233" y="1647826"/>
            <a:ext cx="311150" cy="99060"/>
          </a:xfrm>
          <a:custGeom>
            <a:avLst/>
            <a:gdLst>
              <a:gd name="T0" fmla="*/ 140459 w 1657"/>
              <a:gd name="T1" fmla="*/ 4772188 h 662"/>
              <a:gd name="T2" fmla="*/ 8533435 w 1657"/>
              <a:gd name="T3" fmla="*/ 2043050 h 662"/>
              <a:gd name="T4" fmla="*/ 14749112 w 1657"/>
              <a:gd name="T5" fmla="*/ 0 h 662"/>
              <a:gd name="T6" fmla="*/ 14994915 w 1657"/>
              <a:gd name="T7" fmla="*/ 982495 h 662"/>
              <a:gd name="T8" fmla="*/ 14819342 w 1657"/>
              <a:gd name="T9" fmla="*/ 2666789 h 662"/>
              <a:gd name="T10" fmla="*/ 15591865 w 1657"/>
              <a:gd name="T11" fmla="*/ 3789693 h 662"/>
              <a:gd name="T12" fmla="*/ 17733861 w 1657"/>
              <a:gd name="T13" fmla="*/ 4335496 h 662"/>
              <a:gd name="T14" fmla="*/ 20016503 w 1657"/>
              <a:gd name="T15" fmla="*/ 4382258 h 662"/>
              <a:gd name="T16" fmla="*/ 24546673 w 1657"/>
              <a:gd name="T17" fmla="*/ 3290652 h 662"/>
              <a:gd name="T18" fmla="*/ 29603381 w 1657"/>
              <a:gd name="T19" fmla="*/ 2011751 h 662"/>
              <a:gd name="T20" fmla="*/ 36310661 w 1657"/>
              <a:gd name="T21" fmla="*/ 1746643 h 662"/>
              <a:gd name="T22" fmla="*/ 39225368 w 1657"/>
              <a:gd name="T23" fmla="*/ 2245684 h 662"/>
              <a:gd name="T24" fmla="*/ 43579965 w 1657"/>
              <a:gd name="T25" fmla="*/ 3150242 h 662"/>
              <a:gd name="T26" fmla="*/ 46248681 w 1657"/>
              <a:gd name="T27" fmla="*/ 4210799 h 662"/>
              <a:gd name="T28" fmla="*/ 47899259 w 1657"/>
              <a:gd name="T29" fmla="*/ 4896886 h 662"/>
              <a:gd name="T30" fmla="*/ 49830578 w 1657"/>
              <a:gd name="T31" fmla="*/ 5068470 h 662"/>
              <a:gd name="T32" fmla="*/ 52710170 w 1657"/>
              <a:gd name="T33" fmla="*/ 4865712 h 662"/>
              <a:gd name="T34" fmla="*/ 58118207 w 1657"/>
              <a:gd name="T35" fmla="*/ 4366671 h 662"/>
              <a:gd name="T36" fmla="*/ 58188436 w 1657"/>
              <a:gd name="T37" fmla="*/ 5271229 h 662"/>
              <a:gd name="T38" fmla="*/ 56643390 w 1657"/>
              <a:gd name="T39" fmla="*/ 7236218 h 662"/>
              <a:gd name="T40" fmla="*/ 56502744 w 1657"/>
              <a:gd name="T41" fmla="*/ 8421472 h 662"/>
              <a:gd name="T42" fmla="*/ 54782124 w 1657"/>
              <a:gd name="T43" fmla="*/ 9372792 h 662"/>
              <a:gd name="T44" fmla="*/ 50427715 w 1657"/>
              <a:gd name="T45" fmla="*/ 9248094 h 662"/>
              <a:gd name="T46" fmla="*/ 46705172 w 1657"/>
              <a:gd name="T47" fmla="*/ 9014161 h 662"/>
              <a:gd name="T48" fmla="*/ 43439318 w 1657"/>
              <a:gd name="T49" fmla="*/ 8156363 h 662"/>
              <a:gd name="T50" fmla="*/ 38558189 w 1657"/>
              <a:gd name="T51" fmla="*/ 6284898 h 662"/>
              <a:gd name="T52" fmla="*/ 33431070 w 1657"/>
              <a:gd name="T53" fmla="*/ 5817031 h 662"/>
              <a:gd name="T54" fmla="*/ 29076661 w 1657"/>
              <a:gd name="T55" fmla="*/ 6144613 h 662"/>
              <a:gd name="T56" fmla="*/ 25951266 w 1657"/>
              <a:gd name="T57" fmla="*/ 6737177 h 662"/>
              <a:gd name="T58" fmla="*/ 23001439 w 1657"/>
              <a:gd name="T59" fmla="*/ 7563674 h 662"/>
              <a:gd name="T60" fmla="*/ 19735585 w 1657"/>
              <a:gd name="T61" fmla="*/ 7735258 h 662"/>
              <a:gd name="T62" fmla="*/ 16469732 w 1657"/>
              <a:gd name="T63" fmla="*/ 7470151 h 662"/>
              <a:gd name="T64" fmla="*/ 14327548 w 1657"/>
              <a:gd name="T65" fmla="*/ 6737177 h 662"/>
              <a:gd name="T66" fmla="*/ 12747388 w 1657"/>
              <a:gd name="T67" fmla="*/ 10324112 h 662"/>
              <a:gd name="T68" fmla="*/ 9516646 w 1657"/>
              <a:gd name="T69" fmla="*/ 8982862 h 662"/>
              <a:gd name="T70" fmla="*/ 4073493 w 1657"/>
              <a:gd name="T71" fmla="*/ 7111520 h 662"/>
              <a:gd name="T72" fmla="*/ 0 w 1657"/>
              <a:gd name="T73" fmla="*/ 5255642 h 662"/>
              <a:gd name="T74" fmla="*/ 140459 w 1657"/>
              <a:gd name="T75" fmla="*/ 4772188 h 662"/>
              <a:gd name="T76" fmla="*/ 140459 w 1657"/>
              <a:gd name="T77" fmla="*/ 4772188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rgbClr val="00B0F0"/>
          </a:solidFill>
          <a:ln w="9525">
            <a:solidFill>
              <a:srgbClr val="00B0F0"/>
            </a:solidFill>
            <a:miter lim="800000"/>
            <a:headEnd/>
            <a:tailEnd/>
          </a:ln>
        </p:spPr>
        <p:txBody>
          <a:bodyPr/>
          <a:lstStyle/>
          <a:p>
            <a:endParaRPr lang="en-US"/>
          </a:p>
        </p:txBody>
      </p:sp>
      <p:sp>
        <p:nvSpPr>
          <p:cNvPr id="22553" name="Freeform 6"/>
          <p:cNvSpPr>
            <a:spLocks/>
          </p:cNvSpPr>
          <p:nvPr/>
        </p:nvSpPr>
        <p:spPr bwMode="auto">
          <a:xfrm flipH="1">
            <a:off x="6689521" y="2045970"/>
            <a:ext cx="298450" cy="144780"/>
          </a:xfrm>
          <a:custGeom>
            <a:avLst/>
            <a:gdLst>
              <a:gd name="T0" fmla="*/ 129322 w 1657"/>
              <a:gd name="T1" fmla="*/ 10130772 h 662"/>
              <a:gd name="T2" fmla="*/ 7852640 w 1657"/>
              <a:gd name="T3" fmla="*/ 4337021 h 662"/>
              <a:gd name="T4" fmla="*/ 13572542 w 1657"/>
              <a:gd name="T5" fmla="*/ 0 h 662"/>
              <a:gd name="T6" fmla="*/ 13798766 w 1657"/>
              <a:gd name="T7" fmla="*/ 2085678 h 662"/>
              <a:gd name="T8" fmla="*/ 13637203 w 1657"/>
              <a:gd name="T9" fmla="*/ 5661255 h 662"/>
              <a:gd name="T10" fmla="*/ 14348116 w 1657"/>
              <a:gd name="T11" fmla="*/ 8045095 h 662"/>
              <a:gd name="T12" fmla="*/ 16319470 w 1657"/>
              <a:gd name="T13" fmla="*/ 9203845 h 662"/>
              <a:gd name="T14" fmla="*/ 18419967 w 1657"/>
              <a:gd name="T15" fmla="*/ 9303171 h 662"/>
              <a:gd name="T16" fmla="*/ 22588719 w 1657"/>
              <a:gd name="T17" fmla="*/ 6985672 h 662"/>
              <a:gd name="T18" fmla="*/ 27242166 w 1657"/>
              <a:gd name="T19" fmla="*/ 4270864 h 662"/>
              <a:gd name="T20" fmla="*/ 33414514 w 1657"/>
              <a:gd name="T21" fmla="*/ 3708074 h 662"/>
              <a:gd name="T22" fmla="*/ 36096781 w 1657"/>
              <a:gd name="T23" fmla="*/ 4767497 h 662"/>
              <a:gd name="T24" fmla="*/ 40103790 w 1657"/>
              <a:gd name="T25" fmla="*/ 6687692 h 662"/>
              <a:gd name="T26" fmla="*/ 42559833 w 1657"/>
              <a:gd name="T27" fmla="*/ 8938852 h 662"/>
              <a:gd name="T28" fmla="*/ 44078740 w 1657"/>
              <a:gd name="T29" fmla="*/ 10395582 h 662"/>
              <a:gd name="T30" fmla="*/ 45856111 w 1657"/>
              <a:gd name="T31" fmla="*/ 10759901 h 662"/>
              <a:gd name="T32" fmla="*/ 48505968 w 1657"/>
              <a:gd name="T33" fmla="*/ 10329425 h 662"/>
              <a:gd name="T34" fmla="*/ 53482535 w 1657"/>
              <a:gd name="T35" fmla="*/ 9270002 h 662"/>
              <a:gd name="T36" fmla="*/ 53547196 w 1657"/>
              <a:gd name="T37" fmla="*/ 11190195 h 662"/>
              <a:gd name="T38" fmla="*/ 52125371 w 1657"/>
              <a:gd name="T39" fmla="*/ 15361734 h 662"/>
              <a:gd name="T40" fmla="*/ 51996049 w 1657"/>
              <a:gd name="T41" fmla="*/ 17877887 h 662"/>
              <a:gd name="T42" fmla="*/ 50412481 w 1657"/>
              <a:gd name="T43" fmla="*/ 19897407 h 662"/>
              <a:gd name="T44" fmla="*/ 46405460 w 1657"/>
              <a:gd name="T45" fmla="*/ 19632597 h 662"/>
              <a:gd name="T46" fmla="*/ 42979861 w 1657"/>
              <a:gd name="T47" fmla="*/ 19135963 h 662"/>
              <a:gd name="T48" fmla="*/ 39974648 w 1657"/>
              <a:gd name="T49" fmla="*/ 17315097 h 662"/>
              <a:gd name="T50" fmla="*/ 35482770 w 1657"/>
              <a:gd name="T51" fmla="*/ 13342214 h 662"/>
              <a:gd name="T52" fmla="*/ 30764668 w 1657"/>
              <a:gd name="T53" fmla="*/ 12348948 h 662"/>
              <a:gd name="T54" fmla="*/ 26757478 w 1657"/>
              <a:gd name="T55" fmla="*/ 13044234 h 662"/>
              <a:gd name="T56" fmla="*/ 23881408 w 1657"/>
              <a:gd name="T57" fmla="*/ 14302311 h 662"/>
              <a:gd name="T58" fmla="*/ 21166895 w 1657"/>
              <a:gd name="T59" fmla="*/ 16057020 h 662"/>
              <a:gd name="T60" fmla="*/ 18161502 w 1657"/>
              <a:gd name="T61" fmla="*/ 16421157 h 662"/>
              <a:gd name="T62" fmla="*/ 15156110 w 1657"/>
              <a:gd name="T63" fmla="*/ 15858367 h 662"/>
              <a:gd name="T64" fmla="*/ 13184755 w 1657"/>
              <a:gd name="T65" fmla="*/ 14302311 h 662"/>
              <a:gd name="T66" fmla="*/ 11730687 w 1657"/>
              <a:gd name="T67" fmla="*/ 21916927 h 662"/>
              <a:gd name="T68" fmla="*/ 8757535 w 1657"/>
              <a:gd name="T69" fmla="*/ 19069624 h 662"/>
              <a:gd name="T70" fmla="*/ 3748547 w 1657"/>
              <a:gd name="T71" fmla="*/ 15096924 h 662"/>
              <a:gd name="T72" fmla="*/ 0 w 1657"/>
              <a:gd name="T73" fmla="*/ 11157025 h 662"/>
              <a:gd name="T74" fmla="*/ 129322 w 1657"/>
              <a:gd name="T75" fmla="*/ 10130772 h 662"/>
              <a:gd name="T76" fmla="*/ 129322 w 1657"/>
              <a:gd name="T77" fmla="*/ 10130772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rgbClr val="FF0000"/>
          </a:solidFill>
          <a:ln w="9525">
            <a:noFill/>
            <a:miter lim="800000"/>
            <a:headEnd/>
            <a:tailEnd/>
          </a:ln>
        </p:spPr>
        <p:txBody>
          <a:bodyPr/>
          <a:lstStyle/>
          <a:p>
            <a:endParaRPr lang="en-US"/>
          </a:p>
        </p:txBody>
      </p:sp>
      <p:sp>
        <p:nvSpPr>
          <p:cNvPr id="22554" name="Freeform 6"/>
          <p:cNvSpPr>
            <a:spLocks/>
          </p:cNvSpPr>
          <p:nvPr/>
        </p:nvSpPr>
        <p:spPr bwMode="auto">
          <a:xfrm flipH="1">
            <a:off x="6668422" y="2431645"/>
            <a:ext cx="336550" cy="110490"/>
          </a:xfrm>
          <a:custGeom>
            <a:avLst/>
            <a:gdLst>
              <a:gd name="T0" fmla="*/ 165127 w 1657"/>
              <a:gd name="T1" fmla="*/ 5905596 h 662"/>
              <a:gd name="T2" fmla="*/ 10034552 w 1657"/>
              <a:gd name="T3" fmla="*/ 2528168 h 662"/>
              <a:gd name="T4" fmla="*/ 17343802 w 1657"/>
              <a:gd name="T5" fmla="*/ 0 h 662"/>
              <a:gd name="T6" fmla="*/ 17632824 w 1657"/>
              <a:gd name="T7" fmla="*/ 1215891 h 662"/>
              <a:gd name="T8" fmla="*/ 17426264 w 1657"/>
              <a:gd name="T9" fmla="*/ 3300235 h 662"/>
              <a:gd name="T10" fmla="*/ 18334766 w 1657"/>
              <a:gd name="T11" fmla="*/ 4689706 h 662"/>
              <a:gd name="T12" fmla="*/ 20853711 w 1657"/>
              <a:gd name="T13" fmla="*/ 5365247 h 662"/>
              <a:gd name="T14" fmla="*/ 23537986 w 1657"/>
              <a:gd name="T15" fmla="*/ 5423106 h 662"/>
              <a:gd name="T16" fmla="*/ 28864904 w 1657"/>
              <a:gd name="T17" fmla="*/ 4072163 h 662"/>
              <a:gd name="T18" fmla="*/ 34811296 w 1657"/>
              <a:gd name="T19" fmla="*/ 2489641 h 662"/>
              <a:gd name="T20" fmla="*/ 42698588 w 1657"/>
              <a:gd name="T21" fmla="*/ 2161537 h 662"/>
              <a:gd name="T22" fmla="*/ 46126035 w 1657"/>
              <a:gd name="T23" fmla="*/ 2779079 h 662"/>
              <a:gd name="T24" fmla="*/ 51246590 w 1657"/>
              <a:gd name="T25" fmla="*/ 3898444 h 662"/>
              <a:gd name="T26" fmla="*/ 54385027 w 1657"/>
              <a:gd name="T27" fmla="*/ 5210861 h 662"/>
              <a:gd name="T28" fmla="*/ 56325724 w 1657"/>
              <a:gd name="T29" fmla="*/ 6059981 h 662"/>
              <a:gd name="T30" fmla="*/ 58596877 w 1657"/>
              <a:gd name="T31" fmla="*/ 6272227 h 662"/>
              <a:gd name="T32" fmla="*/ 61983093 w 1657"/>
              <a:gd name="T33" fmla="*/ 6021455 h 662"/>
              <a:gd name="T34" fmla="*/ 68342403 w 1657"/>
              <a:gd name="T35" fmla="*/ 5403773 h 662"/>
              <a:gd name="T36" fmla="*/ 68425068 w 1657"/>
              <a:gd name="T37" fmla="*/ 6523138 h 662"/>
              <a:gd name="T38" fmla="*/ 66608064 w 1657"/>
              <a:gd name="T39" fmla="*/ 8954919 h 662"/>
              <a:gd name="T40" fmla="*/ 66442938 w 1657"/>
              <a:gd name="T41" fmla="*/ 10421583 h 662"/>
              <a:gd name="T42" fmla="*/ 64419576 w 1657"/>
              <a:gd name="T43" fmla="*/ 11598947 h 662"/>
              <a:gd name="T44" fmla="*/ 59299021 w 1657"/>
              <a:gd name="T45" fmla="*/ 11444561 h 662"/>
              <a:gd name="T46" fmla="*/ 54921841 w 1657"/>
              <a:gd name="T47" fmla="*/ 11154984 h 662"/>
              <a:gd name="T48" fmla="*/ 51081260 w 1657"/>
              <a:gd name="T49" fmla="*/ 10093618 h 662"/>
              <a:gd name="T50" fmla="*/ 45341429 w 1657"/>
              <a:gd name="T51" fmla="*/ 7777694 h 662"/>
              <a:gd name="T52" fmla="*/ 39312372 w 1657"/>
              <a:gd name="T53" fmla="*/ 7198679 h 662"/>
              <a:gd name="T54" fmla="*/ 34191817 w 1657"/>
              <a:gd name="T55" fmla="*/ 7603976 h 662"/>
              <a:gd name="T56" fmla="*/ 30516578 w 1657"/>
              <a:gd name="T57" fmla="*/ 8337376 h 662"/>
              <a:gd name="T58" fmla="*/ 27047901 w 1657"/>
              <a:gd name="T59" fmla="*/ 9360217 h 662"/>
              <a:gd name="T60" fmla="*/ 23207529 w 1657"/>
              <a:gd name="T61" fmla="*/ 9572463 h 662"/>
              <a:gd name="T62" fmla="*/ 19367163 w 1657"/>
              <a:gd name="T63" fmla="*/ 9244359 h 662"/>
              <a:gd name="T64" fmla="*/ 16848218 w 1657"/>
              <a:gd name="T65" fmla="*/ 8337376 h 662"/>
              <a:gd name="T66" fmla="*/ 14989984 w 1657"/>
              <a:gd name="T67" fmla="*/ 12776171 h 662"/>
              <a:gd name="T68" fmla="*/ 11190846 w 1657"/>
              <a:gd name="T69" fmla="*/ 11116457 h 662"/>
              <a:gd name="T70" fmla="*/ 4790100 w 1657"/>
              <a:gd name="T71" fmla="*/ 8800533 h 662"/>
              <a:gd name="T72" fmla="*/ 0 w 1657"/>
              <a:gd name="T73" fmla="*/ 6503944 h 662"/>
              <a:gd name="T74" fmla="*/ 165127 w 1657"/>
              <a:gd name="T75" fmla="*/ 5905596 h 662"/>
              <a:gd name="T76" fmla="*/ 165127 w 1657"/>
              <a:gd name="T77" fmla="*/ 5905596 h 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7"/>
              <a:gd name="T118" fmla="*/ 0 h 662"/>
              <a:gd name="T119" fmla="*/ 1657 w 1657"/>
              <a:gd name="T120" fmla="*/ 662 h 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7" h="662">
                <a:moveTo>
                  <a:pt x="4" y="306"/>
                </a:moveTo>
                <a:lnTo>
                  <a:pt x="243" y="131"/>
                </a:lnTo>
                <a:lnTo>
                  <a:pt x="420" y="0"/>
                </a:lnTo>
                <a:lnTo>
                  <a:pt x="427" y="63"/>
                </a:lnTo>
                <a:lnTo>
                  <a:pt x="422" y="171"/>
                </a:lnTo>
                <a:lnTo>
                  <a:pt x="444" y="243"/>
                </a:lnTo>
                <a:lnTo>
                  <a:pt x="505" y="278"/>
                </a:lnTo>
                <a:lnTo>
                  <a:pt x="570" y="281"/>
                </a:lnTo>
                <a:lnTo>
                  <a:pt x="699" y="211"/>
                </a:lnTo>
                <a:lnTo>
                  <a:pt x="843" y="129"/>
                </a:lnTo>
                <a:lnTo>
                  <a:pt x="1034" y="112"/>
                </a:lnTo>
                <a:lnTo>
                  <a:pt x="1117" y="144"/>
                </a:lnTo>
                <a:lnTo>
                  <a:pt x="1241" y="202"/>
                </a:lnTo>
                <a:lnTo>
                  <a:pt x="1317" y="270"/>
                </a:lnTo>
                <a:lnTo>
                  <a:pt x="1364" y="314"/>
                </a:lnTo>
                <a:lnTo>
                  <a:pt x="1419" y="325"/>
                </a:lnTo>
                <a:lnTo>
                  <a:pt x="1501" y="312"/>
                </a:lnTo>
                <a:lnTo>
                  <a:pt x="1655" y="280"/>
                </a:lnTo>
                <a:lnTo>
                  <a:pt x="1657" y="338"/>
                </a:lnTo>
                <a:lnTo>
                  <a:pt x="1613" y="464"/>
                </a:lnTo>
                <a:lnTo>
                  <a:pt x="1609" y="540"/>
                </a:lnTo>
                <a:lnTo>
                  <a:pt x="1560" y="601"/>
                </a:lnTo>
                <a:lnTo>
                  <a:pt x="1436" y="593"/>
                </a:lnTo>
                <a:lnTo>
                  <a:pt x="1330" y="578"/>
                </a:lnTo>
                <a:lnTo>
                  <a:pt x="1237" y="523"/>
                </a:lnTo>
                <a:lnTo>
                  <a:pt x="1098" y="403"/>
                </a:lnTo>
                <a:lnTo>
                  <a:pt x="952" y="373"/>
                </a:lnTo>
                <a:lnTo>
                  <a:pt x="828" y="394"/>
                </a:lnTo>
                <a:lnTo>
                  <a:pt x="739" y="432"/>
                </a:lnTo>
                <a:lnTo>
                  <a:pt x="655" y="485"/>
                </a:lnTo>
                <a:lnTo>
                  <a:pt x="562" y="496"/>
                </a:lnTo>
                <a:lnTo>
                  <a:pt x="469" y="479"/>
                </a:lnTo>
                <a:lnTo>
                  <a:pt x="408" y="432"/>
                </a:lnTo>
                <a:lnTo>
                  <a:pt x="363" y="662"/>
                </a:lnTo>
                <a:lnTo>
                  <a:pt x="271" y="576"/>
                </a:lnTo>
                <a:lnTo>
                  <a:pt x="116" y="456"/>
                </a:lnTo>
                <a:lnTo>
                  <a:pt x="0" y="337"/>
                </a:lnTo>
                <a:lnTo>
                  <a:pt x="4" y="306"/>
                </a:lnTo>
                <a:close/>
              </a:path>
            </a:pathLst>
          </a:custGeom>
          <a:solidFill>
            <a:srgbClr val="00F26D"/>
          </a:solidFill>
          <a:ln w="9525">
            <a:solidFill>
              <a:srgbClr val="00F26D"/>
            </a:solidFill>
            <a:miter lim="800000"/>
            <a:headEnd/>
            <a:tailEnd/>
          </a:ln>
        </p:spPr>
        <p:txBody>
          <a:bodyPr/>
          <a:lstStyle/>
          <a:p>
            <a:endParaRPr lang="en-US"/>
          </a:p>
        </p:txBody>
      </p:sp>
      <p:cxnSp>
        <p:nvCxnSpPr>
          <p:cNvPr id="48" name="Straight Connector 47"/>
          <p:cNvCxnSpPr>
            <a:stCxn id="39" idx="3"/>
          </p:cNvCxnSpPr>
          <p:nvPr/>
        </p:nvCxnSpPr>
        <p:spPr>
          <a:xfrm>
            <a:off x="2516189" y="3650190"/>
            <a:ext cx="3236912" cy="8017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7" name="TextBox 53"/>
          <p:cNvSpPr txBox="1">
            <a:spLocks noChangeArrowheads="1"/>
          </p:cNvSpPr>
          <p:nvPr/>
        </p:nvSpPr>
        <p:spPr bwMode="auto">
          <a:xfrm>
            <a:off x="1116013" y="2680337"/>
            <a:ext cx="1363662" cy="461665"/>
          </a:xfrm>
          <a:prstGeom prst="rect">
            <a:avLst/>
          </a:prstGeom>
          <a:noFill/>
          <a:ln w="9525">
            <a:noFill/>
            <a:miter lim="800000"/>
            <a:headEnd/>
            <a:tailEnd/>
          </a:ln>
        </p:spPr>
        <p:txBody>
          <a:bodyPr>
            <a:spAutoFit/>
          </a:bodyPr>
          <a:lstStyle/>
          <a:p>
            <a:pPr algn="r"/>
            <a:r>
              <a:rPr lang="en-US" sz="1200" dirty="0">
                <a:latin typeface="Arial" charset="0"/>
              </a:rPr>
              <a:t>Lake Michigan-Huron</a:t>
            </a:r>
          </a:p>
        </p:txBody>
      </p:sp>
      <p:sp>
        <p:nvSpPr>
          <p:cNvPr id="22558" name="TextBox 59"/>
          <p:cNvSpPr txBox="1">
            <a:spLocks noChangeArrowheads="1"/>
          </p:cNvSpPr>
          <p:nvPr/>
        </p:nvSpPr>
        <p:spPr bwMode="auto">
          <a:xfrm>
            <a:off x="1611315" y="4916807"/>
            <a:ext cx="832279" cy="276999"/>
          </a:xfrm>
          <a:prstGeom prst="rect">
            <a:avLst/>
          </a:prstGeom>
          <a:noFill/>
          <a:ln w="9525">
            <a:noFill/>
            <a:miter lim="800000"/>
            <a:headEnd/>
            <a:tailEnd/>
          </a:ln>
        </p:spPr>
        <p:txBody>
          <a:bodyPr wrap="none">
            <a:spAutoFit/>
          </a:bodyPr>
          <a:lstStyle/>
          <a:p>
            <a:r>
              <a:rPr lang="en-US" sz="1200" dirty="0">
                <a:latin typeface="Arial" charset="0"/>
              </a:rPr>
              <a:t>Lake Erie</a:t>
            </a:r>
          </a:p>
        </p:txBody>
      </p:sp>
      <p:sp>
        <p:nvSpPr>
          <p:cNvPr id="22559" name="TextBox 60"/>
          <p:cNvSpPr txBox="1">
            <a:spLocks noChangeArrowheads="1"/>
          </p:cNvSpPr>
          <p:nvPr/>
        </p:nvSpPr>
        <p:spPr bwMode="auto">
          <a:xfrm>
            <a:off x="7068934" y="1156337"/>
            <a:ext cx="1465466" cy="261610"/>
          </a:xfrm>
          <a:prstGeom prst="rect">
            <a:avLst/>
          </a:prstGeom>
          <a:noFill/>
          <a:ln w="9525">
            <a:noFill/>
            <a:miter lim="800000"/>
            <a:headEnd/>
            <a:tailEnd/>
          </a:ln>
        </p:spPr>
        <p:txBody>
          <a:bodyPr wrap="none">
            <a:spAutoFit/>
          </a:bodyPr>
          <a:lstStyle/>
          <a:p>
            <a:r>
              <a:rPr lang="en-US" sz="1100" b="0" dirty="0">
                <a:latin typeface="Arial" charset="0"/>
              </a:rPr>
              <a:t>Connecting Channel</a:t>
            </a:r>
          </a:p>
        </p:txBody>
      </p:sp>
      <p:sp>
        <p:nvSpPr>
          <p:cNvPr id="22560" name="TextBox 61"/>
          <p:cNvSpPr txBox="1">
            <a:spLocks noChangeArrowheads="1"/>
          </p:cNvSpPr>
          <p:nvPr/>
        </p:nvSpPr>
        <p:spPr bwMode="auto">
          <a:xfrm>
            <a:off x="7068935" y="1541147"/>
            <a:ext cx="923651" cy="261610"/>
          </a:xfrm>
          <a:prstGeom prst="rect">
            <a:avLst/>
          </a:prstGeom>
          <a:noFill/>
          <a:ln w="9525">
            <a:noFill/>
            <a:miter lim="800000"/>
            <a:headEnd/>
            <a:tailEnd/>
          </a:ln>
        </p:spPr>
        <p:txBody>
          <a:bodyPr wrap="none">
            <a:spAutoFit/>
          </a:bodyPr>
          <a:lstStyle/>
          <a:p>
            <a:r>
              <a:rPr lang="en-US" sz="1100" b="0" dirty="0">
                <a:solidFill>
                  <a:schemeClr val="bg1">
                    <a:lumMod val="50000"/>
                    <a:lumOff val="50000"/>
                  </a:schemeClr>
                </a:solidFill>
                <a:latin typeface="Arial" charset="0"/>
              </a:rPr>
              <a:t>Diversion in</a:t>
            </a:r>
          </a:p>
        </p:txBody>
      </p:sp>
      <p:sp>
        <p:nvSpPr>
          <p:cNvPr id="22561" name="TextBox 62"/>
          <p:cNvSpPr txBox="1">
            <a:spLocks noChangeArrowheads="1"/>
          </p:cNvSpPr>
          <p:nvPr/>
        </p:nvSpPr>
        <p:spPr bwMode="auto">
          <a:xfrm>
            <a:off x="7068936" y="1954530"/>
            <a:ext cx="1008609" cy="261610"/>
          </a:xfrm>
          <a:prstGeom prst="rect">
            <a:avLst/>
          </a:prstGeom>
          <a:noFill/>
          <a:ln w="9525">
            <a:noFill/>
            <a:miter lim="800000"/>
            <a:headEnd/>
            <a:tailEnd/>
          </a:ln>
        </p:spPr>
        <p:txBody>
          <a:bodyPr wrap="none">
            <a:spAutoFit/>
          </a:bodyPr>
          <a:lstStyle/>
          <a:p>
            <a:r>
              <a:rPr lang="en-US" sz="1100" b="0">
                <a:solidFill>
                  <a:srgbClr val="FF5353"/>
                </a:solidFill>
                <a:latin typeface="Arial" charset="0"/>
              </a:rPr>
              <a:t>Diversion out</a:t>
            </a:r>
          </a:p>
        </p:txBody>
      </p:sp>
      <p:sp>
        <p:nvSpPr>
          <p:cNvPr id="22562" name="TextBox 63"/>
          <p:cNvSpPr txBox="1">
            <a:spLocks noChangeArrowheads="1"/>
          </p:cNvSpPr>
          <p:nvPr/>
        </p:nvSpPr>
        <p:spPr bwMode="auto">
          <a:xfrm>
            <a:off x="7068933" y="2352676"/>
            <a:ext cx="1175322" cy="261610"/>
          </a:xfrm>
          <a:prstGeom prst="rect">
            <a:avLst/>
          </a:prstGeom>
          <a:noFill/>
          <a:ln w="9525">
            <a:noFill/>
            <a:miter lim="800000"/>
            <a:headEnd/>
            <a:tailEnd/>
          </a:ln>
        </p:spPr>
        <p:txBody>
          <a:bodyPr wrap="none">
            <a:spAutoFit/>
          </a:bodyPr>
          <a:lstStyle/>
          <a:p>
            <a:r>
              <a:rPr lang="en-US" sz="1100" b="0" dirty="0">
                <a:solidFill>
                  <a:srgbClr val="00CC00"/>
                </a:solidFill>
                <a:latin typeface="Arial" charset="0"/>
              </a:rPr>
              <a:t>Diversion within</a:t>
            </a:r>
          </a:p>
        </p:txBody>
      </p:sp>
      <p:sp>
        <p:nvSpPr>
          <p:cNvPr id="58" name="Rectangle 57"/>
          <p:cNvSpPr/>
          <p:nvPr/>
        </p:nvSpPr>
        <p:spPr>
          <a:xfrm>
            <a:off x="4679336" y="5123011"/>
            <a:ext cx="1132040" cy="276999"/>
          </a:xfrm>
          <a:prstGeom prst="rect">
            <a:avLst/>
          </a:prstGeom>
        </p:spPr>
        <p:txBody>
          <a:bodyPr wrap="none">
            <a:spAutoFit/>
          </a:bodyPr>
          <a:lstStyle/>
          <a:p>
            <a:pPr algn="ctr"/>
            <a:r>
              <a:rPr lang="en-US" sz="1200" dirty="0" smtClean="0"/>
              <a:t>St. Clair River</a:t>
            </a:r>
          </a:p>
        </p:txBody>
      </p:sp>
      <p:cxnSp>
        <p:nvCxnSpPr>
          <p:cNvPr id="60" name="Straight Arrow Connector 59"/>
          <p:cNvCxnSpPr/>
          <p:nvPr/>
        </p:nvCxnSpPr>
        <p:spPr bwMode="auto">
          <a:xfrm>
            <a:off x="5403280" y="5370024"/>
            <a:ext cx="340821" cy="241069"/>
          </a:xfrm>
          <a:prstGeom prst="straightConnector1">
            <a:avLst/>
          </a:prstGeom>
          <a:solidFill>
            <a:schemeClr val="accent1"/>
          </a:solidFill>
          <a:ln w="12700" cap="sq" cmpd="sng" algn="ctr">
            <a:solidFill>
              <a:schemeClr val="tx1"/>
            </a:solidFill>
            <a:prstDash val="solid"/>
            <a:round/>
            <a:headEnd type="none" w="sm" len="sm"/>
            <a:tailEnd type="stealth" w="lg" len="lg"/>
          </a:ln>
          <a:effectLst/>
        </p:spPr>
      </p:cxnSp>
      <p:sp>
        <p:nvSpPr>
          <p:cNvPr id="62" name="TextBox 61"/>
          <p:cNvSpPr txBox="1"/>
          <p:nvPr/>
        </p:nvSpPr>
        <p:spPr>
          <a:xfrm>
            <a:off x="5162204" y="2651755"/>
            <a:ext cx="1487978" cy="461665"/>
          </a:xfrm>
          <a:prstGeom prst="rect">
            <a:avLst/>
          </a:prstGeom>
          <a:noFill/>
        </p:spPr>
        <p:txBody>
          <a:bodyPr wrap="square" rtlCol="0">
            <a:spAutoFit/>
          </a:bodyPr>
          <a:lstStyle/>
          <a:p>
            <a:pPr algn="ctr"/>
            <a:r>
              <a:rPr lang="en-US" sz="1200" dirty="0" smtClean="0">
                <a:effectLst>
                  <a:outerShdw blurRad="38100" dist="38100" dir="2700000" algn="tl">
                    <a:srgbClr val="000000">
                      <a:alpha val="43137"/>
                    </a:srgbClr>
                  </a:outerShdw>
                </a:effectLst>
              </a:rPr>
              <a:t>Sault St. Marie</a:t>
            </a:r>
          </a:p>
          <a:p>
            <a:pPr algn="ctr"/>
            <a:r>
              <a:rPr lang="en-US" sz="1200" dirty="0" smtClean="0">
                <a:effectLst>
                  <a:outerShdw blurRad="38100" dist="38100" dir="2700000" algn="tl">
                    <a:srgbClr val="000000">
                      <a:alpha val="43137"/>
                    </a:srgbClr>
                  </a:outerShdw>
                </a:effectLst>
              </a:rPr>
              <a:t>Control Structures</a:t>
            </a:r>
            <a:endParaRPr lang="en-US" sz="1200" dirty="0">
              <a:effectLst>
                <a:outerShdw blurRad="38100" dist="38100" dir="2700000" algn="tl">
                  <a:srgbClr val="000000">
                    <a:alpha val="43137"/>
                  </a:srgbClr>
                </a:outerShdw>
              </a:effectLst>
            </a:endParaRPr>
          </a:p>
        </p:txBody>
      </p:sp>
      <p:cxnSp>
        <p:nvCxnSpPr>
          <p:cNvPr id="63" name="Straight Arrow Connector 62"/>
          <p:cNvCxnSpPr/>
          <p:nvPr/>
        </p:nvCxnSpPr>
        <p:spPr bwMode="auto">
          <a:xfrm rot="5400000">
            <a:off x="5137267" y="3183774"/>
            <a:ext cx="374072" cy="191195"/>
          </a:xfrm>
          <a:prstGeom prst="straightConnector1">
            <a:avLst/>
          </a:prstGeom>
          <a:solidFill>
            <a:schemeClr val="accent1"/>
          </a:solidFill>
          <a:ln w="12700" cap="sq" cmpd="sng" algn="ctr">
            <a:solidFill>
              <a:schemeClr val="tx1"/>
            </a:solidFill>
            <a:prstDash val="solid"/>
            <a:round/>
            <a:headEnd type="none" w="sm" len="sm"/>
            <a:tailEnd type="stealth" w="lg" len="lg"/>
          </a:ln>
          <a:effectLst/>
        </p:spPr>
      </p:cxnSp>
      <p:cxnSp>
        <p:nvCxnSpPr>
          <p:cNvPr id="64" name="Straight Arrow Connector 63"/>
          <p:cNvCxnSpPr/>
          <p:nvPr/>
        </p:nvCxnSpPr>
        <p:spPr bwMode="auto">
          <a:xfrm>
            <a:off x="7772403" y="3890359"/>
            <a:ext cx="473826" cy="340821"/>
          </a:xfrm>
          <a:prstGeom prst="straightConnector1">
            <a:avLst/>
          </a:prstGeom>
          <a:solidFill>
            <a:schemeClr val="accent1"/>
          </a:solidFill>
          <a:ln w="12700" cap="sq" cmpd="sng" algn="ctr">
            <a:solidFill>
              <a:schemeClr val="tx1"/>
            </a:solidFill>
            <a:prstDash val="solid"/>
            <a:round/>
            <a:headEnd type="none" w="sm" len="sm"/>
            <a:tailEnd type="stealth" w="lg" len="lg"/>
          </a:ln>
          <a:effectLst/>
        </p:spPr>
      </p:cxnSp>
      <p:sp>
        <p:nvSpPr>
          <p:cNvPr id="65" name="TextBox 64"/>
          <p:cNvSpPr txBox="1"/>
          <p:nvPr/>
        </p:nvSpPr>
        <p:spPr>
          <a:xfrm>
            <a:off x="6292730" y="3502435"/>
            <a:ext cx="1654234" cy="461665"/>
          </a:xfrm>
          <a:prstGeom prst="rect">
            <a:avLst/>
          </a:prstGeom>
          <a:noFill/>
        </p:spPr>
        <p:txBody>
          <a:bodyPr wrap="square" rtlCol="0">
            <a:spAutoFit/>
          </a:bodyPr>
          <a:lstStyle/>
          <a:p>
            <a:pPr algn="ctr"/>
            <a:r>
              <a:rPr lang="en-US" sz="1200" dirty="0" smtClean="0">
                <a:effectLst>
                  <a:outerShdw blurRad="38100" dist="38100" dir="2700000" algn="tl">
                    <a:srgbClr val="000000">
                      <a:alpha val="43137"/>
                    </a:srgbClr>
                  </a:outerShdw>
                </a:effectLst>
              </a:rPr>
              <a:t>Cornwall Massena</a:t>
            </a:r>
          </a:p>
          <a:p>
            <a:pPr algn="ctr"/>
            <a:r>
              <a:rPr lang="en-US" sz="1200" dirty="0" smtClean="0">
                <a:effectLst>
                  <a:outerShdw blurRad="38100" dist="38100" dir="2700000" algn="tl">
                    <a:srgbClr val="000000">
                      <a:alpha val="43137"/>
                    </a:srgbClr>
                  </a:outerShdw>
                </a:effectLst>
              </a:rPr>
              <a:t>Control Structures</a:t>
            </a:r>
            <a:endParaRPr lang="en-US" sz="1200" dirty="0">
              <a:effectLst>
                <a:outerShdw blurRad="38100" dist="38100" dir="2700000" algn="tl">
                  <a:srgbClr val="000000">
                    <a:alpha val="43137"/>
                  </a:srgbClr>
                </a:outerShdw>
              </a:effectLst>
            </a:endParaRPr>
          </a:p>
        </p:txBody>
      </p:sp>
      <p:grpSp>
        <p:nvGrpSpPr>
          <p:cNvPr id="49" name="Group 48"/>
          <p:cNvGrpSpPr/>
          <p:nvPr/>
        </p:nvGrpSpPr>
        <p:grpSpPr>
          <a:xfrm>
            <a:off x="1039091" y="1154906"/>
            <a:ext cx="1485207" cy="2907247"/>
            <a:chOff x="1039091" y="1154906"/>
            <a:chExt cx="1485207" cy="2907247"/>
          </a:xfrm>
        </p:grpSpPr>
        <p:sp>
          <p:nvSpPr>
            <p:cNvPr id="45" name="Rectangle 44"/>
            <p:cNvSpPr/>
            <p:nvPr/>
          </p:nvSpPr>
          <p:spPr bwMode="auto">
            <a:xfrm>
              <a:off x="1039091" y="1154906"/>
              <a:ext cx="1454727" cy="831836"/>
            </a:xfrm>
            <a:prstGeom prst="rect">
              <a:avLst/>
            </a:prstGeom>
            <a:solidFill>
              <a:srgbClr val="000000">
                <a:alpha val="60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1069571" y="3226594"/>
              <a:ext cx="1454727" cy="835559"/>
            </a:xfrm>
            <a:prstGeom prst="rect">
              <a:avLst/>
            </a:prstGeom>
            <a:solidFill>
              <a:srgbClr val="000000">
                <a:alpha val="60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oulais 045 small"/>
          <p:cNvPicPr>
            <a:picLocks noChangeAspect="1" noChangeArrowheads="1"/>
          </p:cNvPicPr>
          <p:nvPr/>
        </p:nvPicPr>
        <p:blipFill>
          <a:blip r:embed="rId2" cstate="print">
            <a:lum bright="-24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itle 16"/>
          <p:cNvSpPr>
            <a:spLocks noGrp="1"/>
          </p:cNvSpPr>
          <p:nvPr>
            <p:ph type="title"/>
          </p:nvPr>
        </p:nvSpPr>
        <p:spPr/>
        <p:txBody>
          <a:bodyPr/>
          <a:lstStyle/>
          <a:p>
            <a:r>
              <a:rPr lang="en-US" sz="4000" dirty="0" smtClean="0"/>
              <a:t>What Drives Water Level Change?</a:t>
            </a:r>
            <a:endParaRPr lang="en-US" sz="4000" dirty="0"/>
          </a:p>
        </p:txBody>
      </p:sp>
      <p:sp>
        <p:nvSpPr>
          <p:cNvPr id="3" name="Content Placeholder 2"/>
          <p:cNvSpPr>
            <a:spLocks noGrp="1"/>
          </p:cNvSpPr>
          <p:nvPr>
            <p:ph idx="1"/>
          </p:nvPr>
        </p:nvSpPr>
        <p:spPr>
          <a:xfrm>
            <a:off x="457200" y="1256307"/>
            <a:ext cx="8229600" cy="5289460"/>
          </a:xfrm>
        </p:spPr>
        <p:txBody>
          <a:bodyPr/>
          <a:lstStyle/>
          <a:p>
            <a:r>
              <a:rPr lang="en-US" dirty="0" smtClean="0"/>
              <a:t>Climate</a:t>
            </a:r>
          </a:p>
          <a:p>
            <a:pPr lvl="1"/>
            <a:r>
              <a:rPr lang="en-US" sz="2400" dirty="0" smtClean="0"/>
              <a:t>Precipitation + Runoff – Evaporation = NBS</a:t>
            </a:r>
          </a:p>
          <a:p>
            <a:r>
              <a:rPr lang="en-US" dirty="0" smtClean="0"/>
              <a:t>Seasonal changes in climate (annual)</a:t>
            </a:r>
          </a:p>
          <a:p>
            <a:r>
              <a:rPr lang="en-US" dirty="0" smtClean="0"/>
              <a:t>Inflows </a:t>
            </a:r>
            <a:r>
              <a:rPr lang="en-US" dirty="0"/>
              <a:t>and </a:t>
            </a:r>
            <a:r>
              <a:rPr lang="en-US" dirty="0" smtClean="0"/>
              <a:t>Outflows</a:t>
            </a:r>
          </a:p>
          <a:p>
            <a:pPr lvl="1"/>
            <a:r>
              <a:rPr lang="en-US" sz="2400" dirty="0" smtClean="0"/>
              <a:t>Connecting Channel Flows between Lakes</a:t>
            </a:r>
          </a:p>
          <a:p>
            <a:pPr lvl="1"/>
            <a:r>
              <a:rPr lang="en-US" sz="2400" dirty="0" smtClean="0"/>
              <a:t>Water-Level Regulation</a:t>
            </a:r>
            <a:endParaRPr lang="en-US" sz="2400" dirty="0"/>
          </a:p>
          <a:p>
            <a:r>
              <a:rPr lang="en-US" dirty="0" smtClean="0"/>
              <a:t>Diversions (into and out of basin)</a:t>
            </a:r>
          </a:p>
          <a:p>
            <a:r>
              <a:rPr lang="en-US" dirty="0" smtClean="0"/>
              <a:t>Consumptive Uses</a:t>
            </a:r>
          </a:p>
          <a:p>
            <a:r>
              <a:rPr lang="en-US" dirty="0" smtClean="0"/>
              <a:t>Wind and Storm Events (short term)</a:t>
            </a:r>
          </a:p>
          <a:p>
            <a:endParaRPr lang="en-US" dirty="0" smtClean="0"/>
          </a:p>
        </p:txBody>
      </p:sp>
    </p:spTree>
    <p:extLst>
      <p:ext uri="{BB962C8B-B14F-4D97-AF65-F5344CB8AC3E}">
        <p14:creationId xmlns="" xmlns:p14="http://schemas.microsoft.com/office/powerpoint/2010/main" val="2629660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0"/>
            <a:ext cx="9144000" cy="6859588"/>
          </a:xfrm>
          <a:prstGeom prst="rect">
            <a:avLst/>
          </a:prstGeom>
          <a:solidFill>
            <a:srgbClr val="000000"/>
          </a:solidFill>
          <a:ln w="12700" cap="sq" algn="ctr">
            <a:noFill/>
            <a:round/>
            <a:headEnd type="none" w="sm" len="sm"/>
            <a:tailEnd type="none" w="sm" len="sm"/>
          </a:ln>
        </p:spPr>
        <p:txBody>
          <a:bodyPr wrap="none"/>
          <a:lstStyle/>
          <a:p>
            <a:pPr eaLnBrk="0" hangingPunct="0"/>
            <a:endParaRPr lang="en-US" sz="1400" dirty="0">
              <a:solidFill>
                <a:srgbClr val="FFFF00"/>
              </a:solidFill>
            </a:endParaRPr>
          </a:p>
        </p:txBody>
      </p:sp>
      <p:sp>
        <p:nvSpPr>
          <p:cNvPr id="9" name="TextBox 8"/>
          <p:cNvSpPr txBox="1"/>
          <p:nvPr/>
        </p:nvSpPr>
        <p:spPr>
          <a:xfrm>
            <a:off x="3782304" y="2668388"/>
            <a:ext cx="1686680" cy="276999"/>
          </a:xfrm>
          <a:prstGeom prst="rect">
            <a:avLst/>
          </a:prstGeom>
          <a:noFill/>
        </p:spPr>
        <p:txBody>
          <a:bodyPr wrap="none" rtlCol="0">
            <a:spAutoFit/>
          </a:bodyPr>
          <a:lstStyle/>
          <a:p>
            <a:r>
              <a:rPr lang="en-US" sz="1200" dirty="0" smtClean="0">
                <a:solidFill>
                  <a:srgbClr val="000000"/>
                </a:solidFill>
              </a:rPr>
              <a:t>August 2013 Forecast</a:t>
            </a:r>
            <a:endParaRPr lang="en-US" sz="1200" dirty="0">
              <a:solidFill>
                <a:srgbClr val="000000"/>
              </a:solidFill>
            </a:endParaRPr>
          </a:p>
        </p:txBody>
      </p:sp>
      <p:pic>
        <p:nvPicPr>
          <p:cNvPr id="10" name="Picture 9" descr="Lake Erie WL 10_25 table.png"/>
          <p:cNvPicPr>
            <a:picLocks noChangeAspect="1"/>
          </p:cNvPicPr>
          <p:nvPr/>
        </p:nvPicPr>
        <p:blipFill>
          <a:blip r:embed="rId2" cstate="print"/>
          <a:stretch>
            <a:fillRect/>
          </a:stretch>
        </p:blipFill>
        <p:spPr>
          <a:xfrm>
            <a:off x="761410" y="477653"/>
            <a:ext cx="7447620" cy="6111429"/>
          </a:xfrm>
          <a:prstGeom prst="rect">
            <a:avLst/>
          </a:prstGeom>
        </p:spPr>
      </p:pic>
      <p:sp>
        <p:nvSpPr>
          <p:cNvPr id="6" name="Oval 5"/>
          <p:cNvSpPr/>
          <p:nvPr/>
        </p:nvSpPr>
        <p:spPr bwMode="auto">
          <a:xfrm>
            <a:off x="5786959" y="3171102"/>
            <a:ext cx="1550019" cy="836341"/>
          </a:xfrm>
          <a:prstGeom prst="ellipse">
            <a:avLst/>
          </a:prstGeom>
          <a:noFill/>
          <a:ln w="25400" cap="sq" cmpd="sng" algn="ctr">
            <a:solidFill>
              <a:srgbClr val="FF0000"/>
            </a:solidFill>
            <a:prstDash val="sys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261938" y="155575"/>
            <a:ext cx="8704262" cy="1028700"/>
          </a:xfrm>
        </p:spPr>
        <p:txBody>
          <a:bodyPr/>
          <a:lstStyle/>
          <a:p>
            <a:pPr>
              <a:lnSpc>
                <a:spcPct val="80000"/>
              </a:lnSpc>
            </a:pPr>
            <a:r>
              <a:rPr lang="en-US" sz="2800"/>
              <a:t>Great Lakes Nearshore and Coastal Systems</a:t>
            </a:r>
            <a:br>
              <a:rPr lang="en-US" sz="2800"/>
            </a:br>
            <a:r>
              <a:rPr lang="en-US" sz="2800"/>
              <a:t> </a:t>
            </a:r>
            <a:r>
              <a:rPr lang="en-US" sz="1600">
                <a:solidFill>
                  <a:schemeClr val="tx1"/>
                </a:solidFill>
              </a:rPr>
              <a:t>Climate change impacts will directly affect the physical integrity of the Great Lakes coastal and nearshore systems, which will in turn affect the Great Lakes habitats and the ecosystem</a:t>
            </a:r>
          </a:p>
        </p:txBody>
      </p:sp>
      <p:sp>
        <p:nvSpPr>
          <p:cNvPr id="209923" name="Rectangle 3"/>
          <p:cNvSpPr>
            <a:spLocks noGrp="1" noChangeArrowheads="1"/>
          </p:cNvSpPr>
          <p:nvPr>
            <p:ph type="body" idx="1"/>
          </p:nvPr>
        </p:nvSpPr>
        <p:spPr>
          <a:xfrm>
            <a:off x="169863" y="1385888"/>
            <a:ext cx="8804275" cy="5248275"/>
          </a:xfrm>
        </p:spPr>
        <p:txBody>
          <a:bodyPr/>
          <a:lstStyle/>
          <a:p>
            <a:pPr marL="609600" indent="-609600">
              <a:lnSpc>
                <a:spcPct val="80000"/>
              </a:lnSpc>
            </a:pPr>
            <a:r>
              <a:rPr lang="en-US" sz="1600" b="1"/>
              <a:t>Seasonal Changes in Water Level Regimes and Storm Frequency:</a:t>
            </a:r>
          </a:p>
          <a:p>
            <a:pPr marL="990600" lvl="1" indent="-533400">
              <a:lnSpc>
                <a:spcPct val="80000"/>
              </a:lnSpc>
            </a:pPr>
            <a:r>
              <a:rPr lang="en-US" sz="1400" u="sng"/>
              <a:t>Slightly lower mean average water levels and increased water level variability</a:t>
            </a:r>
            <a:r>
              <a:rPr lang="en-US" sz="1400"/>
              <a:t> – Increased potential for coastal and riverine flooding, altered coastal wetland biodiversity, loss of connectivity or inundation of coastal and riparian spawning/nursery habitats, altered marina/harbor/port access (increase dredging activity).  </a:t>
            </a:r>
            <a:r>
              <a:rPr lang="en-US" sz="1400">
                <a:solidFill>
                  <a:srgbClr val="FFFF00"/>
                </a:solidFill>
              </a:rPr>
              <a:t>A – high, C - &gt;66%</a:t>
            </a:r>
            <a:endParaRPr lang="en-US" sz="1400"/>
          </a:p>
          <a:p>
            <a:pPr marL="990600" lvl="1" indent="-533400">
              <a:lnSpc>
                <a:spcPct val="80000"/>
              </a:lnSpc>
            </a:pPr>
            <a:r>
              <a:rPr lang="en-US" sz="1400" u="sng"/>
              <a:t>Increased Storm magnitude and Frequency</a:t>
            </a:r>
            <a:r>
              <a:rPr lang="en-US" sz="1400"/>
              <a:t> - Altered littoral sediment transport processes, increased shore erosion, reduced nearshore water quality, reduced marina/harbor/port access (increase dredging activity), declining open-lake spawning fish recruitment.  </a:t>
            </a:r>
            <a:r>
              <a:rPr lang="en-US" sz="1400">
                <a:solidFill>
                  <a:srgbClr val="FFFF00"/>
                </a:solidFill>
              </a:rPr>
              <a:t>A – high, C – &gt;95% (medium low and 33-66% for fish recruitment)</a:t>
            </a:r>
          </a:p>
          <a:p>
            <a:pPr marL="990600" lvl="1" indent="-533400">
              <a:lnSpc>
                <a:spcPct val="80000"/>
              </a:lnSpc>
            </a:pPr>
            <a:r>
              <a:rPr lang="en-US" sz="1400"/>
              <a:t> </a:t>
            </a:r>
          </a:p>
          <a:p>
            <a:pPr marL="609600" indent="-609600">
              <a:lnSpc>
                <a:spcPct val="80000"/>
              </a:lnSpc>
            </a:pPr>
            <a:r>
              <a:rPr lang="en-US" sz="1600" b="1"/>
              <a:t>Seasonal Changes in Precipitation</a:t>
            </a:r>
          </a:p>
          <a:p>
            <a:pPr marL="990600" lvl="1" indent="-533400">
              <a:lnSpc>
                <a:spcPct val="80000"/>
              </a:lnSpc>
            </a:pPr>
            <a:r>
              <a:rPr lang="en-US" sz="1400" u="sng"/>
              <a:t>Increased spring-summer flows and runoff</a:t>
            </a:r>
            <a:r>
              <a:rPr lang="en-US" sz="1400"/>
              <a:t> – Increased flows/nutrient loading promotes nearshore algal blooms, changes in seasonal flood-pulse driven spawning activity (recent Lake Erie example) </a:t>
            </a:r>
            <a:r>
              <a:rPr lang="en-US" sz="1400">
                <a:solidFill>
                  <a:srgbClr val="FFFF00"/>
                </a:solidFill>
              </a:rPr>
              <a:t>A – high, C – &gt;95% (for shallow lakes, but scale and timing issues for deep lakes &lt;33%)</a:t>
            </a:r>
          </a:p>
          <a:p>
            <a:pPr marL="990600" lvl="1" indent="-533400">
              <a:lnSpc>
                <a:spcPct val="80000"/>
              </a:lnSpc>
            </a:pPr>
            <a:endParaRPr lang="en-US" sz="1400">
              <a:solidFill>
                <a:srgbClr val="FFFF00"/>
              </a:solidFill>
            </a:endParaRPr>
          </a:p>
          <a:p>
            <a:pPr marL="609600" indent="-609600">
              <a:lnSpc>
                <a:spcPct val="80000"/>
              </a:lnSpc>
            </a:pPr>
            <a:r>
              <a:rPr lang="en-US" sz="1600" b="1"/>
              <a:t>Altered Thermal Regimes:</a:t>
            </a:r>
            <a:r>
              <a:rPr lang="en-US" sz="1800"/>
              <a:t> </a:t>
            </a:r>
          </a:p>
          <a:p>
            <a:pPr marL="990600" lvl="1" indent="-533400">
              <a:lnSpc>
                <a:spcPct val="80000"/>
              </a:lnSpc>
            </a:pPr>
            <a:r>
              <a:rPr lang="en-US" sz="1400" u="sng"/>
              <a:t>Higher surface water temperatures</a:t>
            </a:r>
            <a:r>
              <a:rPr lang="en-US" sz="1400"/>
              <a:t> - Increased primary productivity (eutrophication) and changes in seasonal timing (spawning initiated earlier/later due to thermal triggers) </a:t>
            </a:r>
            <a:r>
              <a:rPr lang="en-US" sz="1400">
                <a:solidFill>
                  <a:srgbClr val="FFFF00"/>
                </a:solidFill>
              </a:rPr>
              <a:t>A - high, C - &gt;66%</a:t>
            </a:r>
          </a:p>
          <a:p>
            <a:pPr marL="990600" lvl="1" indent="-533400">
              <a:lnSpc>
                <a:spcPct val="80000"/>
              </a:lnSpc>
            </a:pPr>
            <a:r>
              <a:rPr lang="en-US" sz="1400" u="sng"/>
              <a:t>Deeper and stronger thermocline</a:t>
            </a:r>
            <a:r>
              <a:rPr lang="en-US" sz="1400"/>
              <a:t> - Reduced Lake Erie hypolimnion volume and expansion of central basin hypoxia (bottom waters) </a:t>
            </a:r>
            <a:r>
              <a:rPr lang="en-US" sz="1400">
                <a:solidFill>
                  <a:srgbClr val="FFFF00"/>
                </a:solidFill>
              </a:rPr>
              <a:t>A – medium high, C – 33-66% (linked to productivity, water levels)</a:t>
            </a:r>
          </a:p>
          <a:p>
            <a:pPr marL="990600" lvl="1" indent="-533400">
              <a:lnSpc>
                <a:spcPct val="80000"/>
              </a:lnSpc>
            </a:pPr>
            <a:r>
              <a:rPr lang="en-US" sz="1400" u="sng"/>
              <a:t>Change in species distributions</a:t>
            </a:r>
            <a:r>
              <a:rPr lang="en-US" sz="1400"/>
              <a:t> - Boundaries for up to 19 fish species would shift northward (both cold and warmwater species) </a:t>
            </a:r>
            <a:r>
              <a:rPr lang="en-US" sz="1400">
                <a:solidFill>
                  <a:srgbClr val="FFFF00"/>
                </a:solidFill>
              </a:rPr>
              <a:t>A – medium high, C – 33-66%</a:t>
            </a:r>
          </a:p>
          <a:p>
            <a:pPr marL="990600" lvl="1" indent="-533400">
              <a:lnSpc>
                <a:spcPct val="80000"/>
              </a:lnSpc>
            </a:pPr>
            <a:r>
              <a:rPr lang="en-US" sz="1400" u="sng"/>
              <a:t>Lower thermal constraints</a:t>
            </a:r>
            <a:r>
              <a:rPr lang="en-US" sz="1400"/>
              <a:t> – Expansion of invasive species (both wetland and aquatic) </a:t>
            </a:r>
            <a:r>
              <a:rPr lang="en-US" sz="1400">
                <a:solidFill>
                  <a:srgbClr val="FFFF00"/>
                </a:solidFill>
              </a:rPr>
              <a:t>A- medium low, C - &gt;66%</a:t>
            </a:r>
          </a:p>
          <a:p>
            <a:pPr marL="990600" lvl="1" indent="-533400">
              <a:lnSpc>
                <a:spcPct val="80000"/>
              </a:lnSpc>
              <a:buFont typeface="Wingdings" pitchFamily="2" charset="2"/>
              <a:buNone/>
            </a:pPr>
            <a:endParaRPr lang="en-US" sz="1600">
              <a:solidFill>
                <a:srgbClr val="FFFF00"/>
              </a:solidFill>
            </a:endParaRPr>
          </a:p>
          <a:p>
            <a:pPr marL="609600" indent="-609600">
              <a:lnSpc>
                <a:spcPct val="80000"/>
              </a:lnSpc>
            </a:pPr>
            <a:endParaRPr lang="en-US" sz="2000">
              <a:solidFill>
                <a:srgbClr val="FFFF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9144000" cy="6859588"/>
          </a:xfrm>
          <a:prstGeom prst="rect">
            <a:avLst/>
          </a:prstGeom>
          <a:solidFill>
            <a:srgbClr val="000000"/>
          </a:solidFill>
          <a:ln w="12700" cap="sq" algn="ctr">
            <a:noFill/>
            <a:round/>
            <a:headEnd type="none" w="sm" len="sm"/>
            <a:tailEnd type="none" w="sm" len="sm"/>
          </a:ln>
        </p:spPr>
        <p:txBody>
          <a:bodyPr wrap="none"/>
          <a:lstStyle/>
          <a:p>
            <a:pPr eaLnBrk="0" hangingPunct="0"/>
            <a:endParaRPr lang="en-US"/>
          </a:p>
        </p:txBody>
      </p:sp>
      <p:grpSp>
        <p:nvGrpSpPr>
          <p:cNvPr id="13" name="Group 12"/>
          <p:cNvGrpSpPr/>
          <p:nvPr/>
        </p:nvGrpSpPr>
        <p:grpSpPr>
          <a:xfrm>
            <a:off x="0" y="445936"/>
            <a:ext cx="9144000" cy="5524973"/>
            <a:chOff x="0" y="445936"/>
            <a:chExt cx="9144000" cy="5524973"/>
          </a:xfrm>
        </p:grpSpPr>
        <p:pic>
          <p:nvPicPr>
            <p:cNvPr id="2" name="Picture 1" descr="LTA-GLWL-Graph.png"/>
            <p:cNvPicPr>
              <a:picLocks noChangeAspect="1"/>
            </p:cNvPicPr>
            <p:nvPr/>
          </p:nvPicPr>
          <p:blipFill>
            <a:blip r:embed="rId2" cstate="print"/>
            <a:stretch>
              <a:fillRect/>
            </a:stretch>
          </p:blipFill>
          <p:spPr>
            <a:xfrm>
              <a:off x="0" y="445936"/>
              <a:ext cx="9144000" cy="5524973"/>
            </a:xfrm>
            <a:prstGeom prst="rect">
              <a:avLst/>
            </a:prstGeom>
          </p:spPr>
        </p:pic>
        <p:cxnSp>
          <p:nvCxnSpPr>
            <p:cNvPr id="5" name="Straight Connector 4"/>
            <p:cNvCxnSpPr/>
            <p:nvPr/>
          </p:nvCxnSpPr>
          <p:spPr bwMode="auto">
            <a:xfrm rot="16200000" flipV="1">
              <a:off x="5532707" y="3382606"/>
              <a:ext cx="3755572" cy="8164"/>
            </a:xfrm>
            <a:prstGeom prst="line">
              <a:avLst/>
            </a:prstGeom>
            <a:solidFill>
              <a:schemeClr val="accent1"/>
            </a:solidFill>
            <a:ln w="12700" cap="sq" cmpd="sng" algn="ctr">
              <a:solidFill>
                <a:srgbClr val="FF0000"/>
              </a:solidFill>
              <a:prstDash val="solid"/>
              <a:round/>
              <a:headEnd type="none" w="sm" len="sm"/>
              <a:tailEnd type="none" w="sm" len="sm"/>
            </a:ln>
            <a:effectLst/>
          </p:spPr>
        </p:cxnSp>
        <p:sp>
          <p:nvSpPr>
            <p:cNvPr id="7" name="TextBox 6"/>
            <p:cNvSpPr txBox="1"/>
            <p:nvPr/>
          </p:nvSpPr>
          <p:spPr>
            <a:xfrm>
              <a:off x="6816429" y="5342349"/>
              <a:ext cx="1191353" cy="369332"/>
            </a:xfrm>
            <a:prstGeom prst="rect">
              <a:avLst/>
            </a:prstGeom>
            <a:noFill/>
          </p:spPr>
          <p:txBody>
            <a:bodyPr wrap="none" rtlCol="0">
              <a:spAutoFit/>
            </a:bodyPr>
            <a:lstStyle/>
            <a:p>
              <a:pPr algn="ctr"/>
              <a:r>
                <a:rPr lang="en-US" sz="900" b="1" dirty="0" smtClean="0">
                  <a:solidFill>
                    <a:srgbClr val="FF0000"/>
                  </a:solidFill>
                </a:rPr>
                <a:t>Basinwide Drop in</a:t>
              </a:r>
            </a:p>
            <a:p>
              <a:pPr algn="ctr"/>
              <a:r>
                <a:rPr lang="en-US" sz="900" b="1" dirty="0" smtClean="0">
                  <a:solidFill>
                    <a:srgbClr val="FF0000"/>
                  </a:solidFill>
                </a:rPr>
                <a:t>GL Water Levels</a:t>
              </a:r>
            </a:p>
          </p:txBody>
        </p:sp>
      </p:grpSp>
      <p:grpSp>
        <p:nvGrpSpPr>
          <p:cNvPr id="16" name="Group 15"/>
          <p:cNvGrpSpPr/>
          <p:nvPr/>
        </p:nvGrpSpPr>
        <p:grpSpPr>
          <a:xfrm>
            <a:off x="222636" y="1359673"/>
            <a:ext cx="8755712" cy="4031311"/>
            <a:chOff x="222636" y="1359673"/>
            <a:chExt cx="8755712" cy="4031311"/>
          </a:xfrm>
        </p:grpSpPr>
        <p:sp>
          <p:nvSpPr>
            <p:cNvPr id="10" name="Rectangle 9"/>
            <p:cNvSpPr/>
            <p:nvPr/>
          </p:nvSpPr>
          <p:spPr bwMode="auto">
            <a:xfrm>
              <a:off x="222636" y="1359673"/>
              <a:ext cx="8754386" cy="2313830"/>
            </a:xfrm>
            <a:prstGeom prst="rect">
              <a:avLst/>
            </a:prstGeom>
            <a:solidFill>
              <a:srgbClr val="FFFF00">
                <a:alpha val="24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223962" y="4476583"/>
              <a:ext cx="8754386" cy="914401"/>
            </a:xfrm>
            <a:prstGeom prst="rect">
              <a:avLst/>
            </a:prstGeom>
            <a:solidFill>
              <a:srgbClr val="FFFF00">
                <a:alpha val="24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30588" y="3665551"/>
              <a:ext cx="8746435" cy="834887"/>
            </a:xfrm>
            <a:prstGeom prst="rect">
              <a:avLst/>
            </a:prstGeom>
            <a:noFill/>
            <a:ln w="1905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0"/>
            <a:ext cx="9144000" cy="6859588"/>
          </a:xfrm>
          <a:prstGeom prst="rect">
            <a:avLst/>
          </a:prstGeom>
          <a:solidFill>
            <a:srgbClr val="000000"/>
          </a:solidFill>
          <a:ln w="12700" cap="sq" algn="ctr">
            <a:noFill/>
            <a:round/>
            <a:headEnd type="none" w="sm" len="sm"/>
            <a:tailEnd type="none" w="sm" len="sm"/>
          </a:ln>
        </p:spPr>
        <p:txBody>
          <a:bodyPr wrap="none"/>
          <a:lstStyle/>
          <a:p>
            <a:pPr eaLnBrk="0" hangingPunct="0"/>
            <a:endParaRPr lang="en-US" sz="1400" dirty="0">
              <a:solidFill>
                <a:srgbClr val="FFFF00"/>
              </a:solidFill>
            </a:endParaRPr>
          </a:p>
        </p:txBody>
      </p:sp>
      <p:sp>
        <p:nvSpPr>
          <p:cNvPr id="9" name="TextBox 8"/>
          <p:cNvSpPr txBox="1"/>
          <p:nvPr/>
        </p:nvSpPr>
        <p:spPr>
          <a:xfrm>
            <a:off x="3782304" y="2668388"/>
            <a:ext cx="1686680" cy="276999"/>
          </a:xfrm>
          <a:prstGeom prst="rect">
            <a:avLst/>
          </a:prstGeom>
          <a:noFill/>
        </p:spPr>
        <p:txBody>
          <a:bodyPr wrap="none" rtlCol="0">
            <a:spAutoFit/>
          </a:bodyPr>
          <a:lstStyle/>
          <a:p>
            <a:r>
              <a:rPr lang="en-US" sz="1200" dirty="0" smtClean="0">
                <a:solidFill>
                  <a:srgbClr val="000000"/>
                </a:solidFill>
              </a:rPr>
              <a:t>August 2013 Forecast</a:t>
            </a:r>
            <a:endParaRPr lang="en-US" sz="1200" dirty="0">
              <a:solidFill>
                <a:srgbClr val="000000"/>
              </a:solidFill>
            </a:endParaRPr>
          </a:p>
        </p:txBody>
      </p:sp>
      <p:pic>
        <p:nvPicPr>
          <p:cNvPr id="10" name="Picture 9" descr="Lake Erie WL Plot 10_2013 USACE.png"/>
          <p:cNvPicPr>
            <a:picLocks noChangeAspect="1"/>
          </p:cNvPicPr>
          <p:nvPr/>
        </p:nvPicPr>
        <p:blipFill>
          <a:blip r:embed="rId2" cstate="print"/>
          <a:stretch>
            <a:fillRect/>
          </a:stretch>
        </p:blipFill>
        <p:spPr>
          <a:xfrm>
            <a:off x="131101" y="0"/>
            <a:ext cx="8881797" cy="6858000"/>
          </a:xfrm>
          <a:prstGeom prst="rect">
            <a:avLst/>
          </a:prstGeom>
        </p:spPr>
      </p:pic>
      <p:sp>
        <p:nvSpPr>
          <p:cNvPr id="6" name="Oval 5"/>
          <p:cNvSpPr/>
          <p:nvPr/>
        </p:nvSpPr>
        <p:spPr bwMode="auto">
          <a:xfrm>
            <a:off x="5739244" y="2781485"/>
            <a:ext cx="1550019" cy="836341"/>
          </a:xfrm>
          <a:prstGeom prst="ellipse">
            <a:avLst/>
          </a:prstGeom>
          <a:noFill/>
          <a:ln w="25400" cap="sq" cmpd="sng" algn="ctr">
            <a:solidFill>
              <a:srgbClr val="FF0000"/>
            </a:solidFill>
            <a:prstDash val="sys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627889" y="2695349"/>
            <a:ext cx="1550019" cy="836341"/>
          </a:xfrm>
          <a:prstGeom prst="ellipse">
            <a:avLst/>
          </a:prstGeom>
          <a:noFill/>
          <a:ln w="25400" cap="sq" cmpd="sng" algn="ctr">
            <a:solidFill>
              <a:srgbClr val="FF0000"/>
            </a:solidFill>
            <a:prstDash val="sys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3" name="Straight Connector 12"/>
          <p:cNvCxnSpPr/>
          <p:nvPr/>
        </p:nvCxnSpPr>
        <p:spPr bwMode="auto">
          <a:xfrm rot="16200000" flipH="1">
            <a:off x="1785066" y="3192449"/>
            <a:ext cx="4452735" cy="7951"/>
          </a:xfrm>
          <a:prstGeom prst="line">
            <a:avLst/>
          </a:prstGeom>
          <a:solidFill>
            <a:schemeClr val="accent1"/>
          </a:solidFill>
          <a:ln w="12700" cap="sq" cmpd="sng" algn="ctr">
            <a:solidFill>
              <a:srgbClr val="00CC00"/>
            </a:solidFill>
            <a:prstDash val="solid"/>
            <a:round/>
            <a:headEnd type="none" w="sm" len="sm"/>
            <a:tailEnd type="none" w="sm" len="sm"/>
          </a:ln>
          <a:effec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7575" y="0"/>
            <a:ext cx="7548563" cy="1166813"/>
          </a:xfrm>
        </p:spPr>
        <p:txBody>
          <a:bodyPr anchorCtr="0">
            <a:normAutofit/>
          </a:bodyPr>
          <a:lstStyle/>
          <a:p>
            <a:pPr eaLnBrk="1" hangingPunct="1">
              <a:defRPr/>
            </a:pPr>
            <a:r>
              <a:rPr lang="en-CA" sz="3600" dirty="0">
                <a:latin typeface="Tahoma" pitchFamily="34" charset="0"/>
              </a:rPr>
              <a:t>Climate </a:t>
            </a:r>
            <a:r>
              <a:rPr lang="en-CA" sz="3600" dirty="0" smtClean="0">
                <a:latin typeface="Tahoma" pitchFamily="34" charset="0"/>
              </a:rPr>
              <a:t>Variability and Water Levels</a:t>
            </a:r>
            <a:endParaRPr lang="en-CA" sz="3600" dirty="0">
              <a:latin typeface="Tahoma" pitchFamily="34" charset="0"/>
            </a:endParaRPr>
          </a:p>
        </p:txBody>
      </p:sp>
      <p:sp>
        <p:nvSpPr>
          <p:cNvPr id="3" name="Content Placeholder 2"/>
          <p:cNvSpPr>
            <a:spLocks noGrp="1"/>
          </p:cNvSpPr>
          <p:nvPr>
            <p:ph idx="4294967295"/>
          </p:nvPr>
        </p:nvSpPr>
        <p:spPr>
          <a:xfrm>
            <a:off x="481013" y="1265238"/>
            <a:ext cx="8205787" cy="4977620"/>
          </a:xfrm>
        </p:spPr>
        <p:txBody>
          <a:bodyPr/>
          <a:lstStyle/>
          <a:p>
            <a:pPr eaLnBrk="1" hangingPunct="1">
              <a:defRPr/>
            </a:pPr>
            <a:r>
              <a:rPr lang="en-CA" sz="2400" dirty="0"/>
              <a:t>According to the most recent climate models, </a:t>
            </a:r>
            <a:r>
              <a:rPr lang="en-CA" sz="2400" dirty="0" smtClean="0"/>
              <a:t>climate change </a:t>
            </a:r>
            <a:r>
              <a:rPr lang="en-CA" sz="2400" dirty="0"/>
              <a:t>in the </a:t>
            </a:r>
            <a:r>
              <a:rPr lang="en-CA" sz="2400" dirty="0" smtClean="0"/>
              <a:t>Great </a:t>
            </a:r>
            <a:r>
              <a:rPr lang="en-CA" sz="2400" dirty="0"/>
              <a:t>Lakes basin during the next </a:t>
            </a:r>
            <a:r>
              <a:rPr lang="en-CA" sz="2400" dirty="0" smtClean="0"/>
              <a:t>30-70 </a:t>
            </a:r>
            <a:r>
              <a:rPr lang="en-CA" sz="2400" dirty="0"/>
              <a:t>years is likely to be characterized by</a:t>
            </a:r>
            <a:r>
              <a:rPr lang="en-CA" sz="2400" dirty="0" smtClean="0"/>
              <a:t>:</a:t>
            </a:r>
          </a:p>
          <a:p>
            <a:pPr eaLnBrk="1" hangingPunct="1">
              <a:buNone/>
              <a:defRPr/>
            </a:pPr>
            <a:endParaRPr lang="en-CA" sz="2400" dirty="0" smtClean="0"/>
          </a:p>
          <a:p>
            <a:pPr lvl="1" eaLnBrk="1" hangingPunct="1">
              <a:defRPr/>
            </a:pPr>
            <a:r>
              <a:rPr lang="en-CA" sz="2100" u="sng" dirty="0" smtClean="0">
                <a:cs typeface="Arial" pitchFamily="34" charset="0"/>
              </a:rPr>
              <a:t>Increase in storm severity</a:t>
            </a:r>
            <a:r>
              <a:rPr lang="en-CA" sz="2100" dirty="0" smtClean="0">
                <a:cs typeface="Arial" pitchFamily="34" charset="0"/>
              </a:rPr>
              <a:t> - an </a:t>
            </a:r>
            <a:r>
              <a:rPr lang="en-CA" sz="2100" dirty="0">
                <a:cs typeface="Arial" pitchFamily="34" charset="0"/>
              </a:rPr>
              <a:t>increase in precipitation and </a:t>
            </a:r>
            <a:r>
              <a:rPr lang="en-CA" sz="2100" dirty="0" smtClean="0">
                <a:cs typeface="Arial" pitchFamily="34" charset="0"/>
              </a:rPr>
              <a:t>more </a:t>
            </a:r>
            <a:r>
              <a:rPr lang="en-CA" sz="2100" dirty="0">
                <a:cs typeface="Arial" pitchFamily="34" charset="0"/>
              </a:rPr>
              <a:t>frequent </a:t>
            </a:r>
            <a:r>
              <a:rPr lang="en-CA" sz="2100" dirty="0" smtClean="0">
                <a:cs typeface="Arial" pitchFamily="34" charset="0"/>
              </a:rPr>
              <a:t>and intense </a:t>
            </a:r>
            <a:r>
              <a:rPr lang="en-CA" sz="2100" dirty="0">
                <a:cs typeface="Arial" pitchFamily="34" charset="0"/>
              </a:rPr>
              <a:t>storms </a:t>
            </a:r>
            <a:r>
              <a:rPr lang="en-CA" sz="2100" dirty="0" smtClean="0">
                <a:cs typeface="Arial" pitchFamily="34" charset="0"/>
              </a:rPr>
              <a:t>(weather </a:t>
            </a:r>
            <a:r>
              <a:rPr lang="en-CA" sz="2100" dirty="0">
                <a:cs typeface="Arial" pitchFamily="34" charset="0"/>
              </a:rPr>
              <a:t>variability</a:t>
            </a:r>
            <a:r>
              <a:rPr lang="en-CA" sz="2100" dirty="0" smtClean="0">
                <a:cs typeface="Arial" pitchFamily="34" charset="0"/>
              </a:rPr>
              <a:t>);</a:t>
            </a:r>
          </a:p>
          <a:p>
            <a:pPr lvl="1" eaLnBrk="1" hangingPunct="1">
              <a:defRPr/>
            </a:pPr>
            <a:r>
              <a:rPr lang="en-CA" sz="2100" u="sng" dirty="0" smtClean="0">
                <a:cs typeface="Arial" pitchFamily="34" charset="0"/>
              </a:rPr>
              <a:t>Increase in evaporation</a:t>
            </a:r>
            <a:r>
              <a:rPr lang="en-CA" sz="2100" dirty="0" smtClean="0">
                <a:cs typeface="Arial" pitchFamily="34" charset="0"/>
              </a:rPr>
              <a:t> - an </a:t>
            </a:r>
            <a:r>
              <a:rPr lang="en-CA" sz="2100" dirty="0">
                <a:cs typeface="Arial" pitchFamily="34" charset="0"/>
              </a:rPr>
              <a:t>increase in lake evaporation resulting from </a:t>
            </a:r>
            <a:r>
              <a:rPr lang="en-CA" sz="2100" dirty="0" smtClean="0">
                <a:cs typeface="Arial" pitchFamily="34" charset="0"/>
              </a:rPr>
              <a:t>higher surface </a:t>
            </a:r>
            <a:r>
              <a:rPr lang="en-CA" sz="2100" dirty="0">
                <a:cs typeface="Arial" pitchFamily="34" charset="0"/>
              </a:rPr>
              <a:t>water </a:t>
            </a:r>
            <a:r>
              <a:rPr lang="en-CA" sz="2100" dirty="0" smtClean="0">
                <a:cs typeface="Arial" pitchFamily="34" charset="0"/>
              </a:rPr>
              <a:t>temperatures, increased </a:t>
            </a:r>
            <a:r>
              <a:rPr lang="en-CA" sz="2100" dirty="0">
                <a:cs typeface="Arial" pitchFamily="34" charset="0"/>
              </a:rPr>
              <a:t>wind </a:t>
            </a:r>
            <a:r>
              <a:rPr lang="en-CA" sz="2100" dirty="0" smtClean="0">
                <a:cs typeface="Arial" pitchFamily="34" charset="0"/>
              </a:rPr>
              <a:t>speed, </a:t>
            </a:r>
            <a:r>
              <a:rPr lang="en-CA" sz="2100" dirty="0">
                <a:cs typeface="Arial" pitchFamily="34" charset="0"/>
              </a:rPr>
              <a:t>lack of winter ice</a:t>
            </a:r>
            <a:r>
              <a:rPr lang="en-CA" sz="2100" dirty="0" smtClean="0">
                <a:cs typeface="Arial" pitchFamily="34" charset="0"/>
              </a:rPr>
              <a:t>;</a:t>
            </a:r>
          </a:p>
          <a:p>
            <a:pPr lvl="1" eaLnBrk="1" hangingPunct="1">
              <a:defRPr/>
            </a:pPr>
            <a:r>
              <a:rPr lang="en-CA" sz="2100" u="sng" dirty="0" smtClean="0">
                <a:cs typeface="Arial" pitchFamily="34" charset="0"/>
              </a:rPr>
              <a:t>Change in seasonal timing</a:t>
            </a:r>
            <a:r>
              <a:rPr lang="en-CA" sz="2100" dirty="0" smtClean="0">
                <a:cs typeface="Arial" pitchFamily="34" charset="0"/>
              </a:rPr>
              <a:t> - increased water </a:t>
            </a:r>
            <a:r>
              <a:rPr lang="en-CA" sz="2100" dirty="0">
                <a:cs typeface="Arial" pitchFamily="34" charset="0"/>
              </a:rPr>
              <a:t>supply </a:t>
            </a:r>
            <a:r>
              <a:rPr lang="en-CA" sz="2100" dirty="0" smtClean="0">
                <a:cs typeface="Arial" pitchFamily="34" charset="0"/>
              </a:rPr>
              <a:t>during winter/spring months (increased precipitation) accompanied </a:t>
            </a:r>
            <a:r>
              <a:rPr lang="en-CA" sz="2100" dirty="0">
                <a:cs typeface="Arial" pitchFamily="34" charset="0"/>
              </a:rPr>
              <a:t>by larger </a:t>
            </a:r>
            <a:r>
              <a:rPr lang="en-CA" sz="2100" dirty="0" smtClean="0">
                <a:cs typeface="Arial" pitchFamily="34" charset="0"/>
              </a:rPr>
              <a:t>decreases </a:t>
            </a:r>
            <a:r>
              <a:rPr lang="en-CA" sz="2100" dirty="0">
                <a:cs typeface="Arial" pitchFamily="34" charset="0"/>
              </a:rPr>
              <a:t>in supply </a:t>
            </a:r>
            <a:r>
              <a:rPr lang="en-CA" sz="2100" dirty="0" smtClean="0">
                <a:cs typeface="Arial" pitchFamily="34" charset="0"/>
              </a:rPr>
              <a:t>during summer/fall months (increased evaporation) resulting </a:t>
            </a:r>
            <a:r>
              <a:rPr lang="en-CA" sz="2100" dirty="0">
                <a:cs typeface="Arial" pitchFamily="34" charset="0"/>
              </a:rPr>
              <a:t>in slight overall annual </a:t>
            </a:r>
            <a:r>
              <a:rPr lang="en-CA" sz="2100" dirty="0" smtClean="0">
                <a:cs typeface="Arial" pitchFamily="34" charset="0"/>
              </a:rPr>
              <a:t>declines in Great Lakes water levels.</a:t>
            </a:r>
          </a:p>
          <a:p>
            <a:pPr lvl="1" eaLnBrk="1" hangingPunct="1">
              <a:buNone/>
              <a:defRPr/>
            </a:pPr>
            <a:endParaRPr lang="en-CA" sz="2000" dirty="0">
              <a:solidFill>
                <a:srgbClr val="FFFF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a:bodyPr>
          <a:lstStyle/>
          <a:p>
            <a:pPr>
              <a:defRPr/>
            </a:pPr>
            <a:r>
              <a:rPr lang="en-US" sz="4000" dirty="0" smtClean="0"/>
              <a:t>Future Lake Erie Water Levels</a:t>
            </a:r>
            <a:endParaRPr lang="en-US" sz="4000" dirty="0"/>
          </a:p>
        </p:txBody>
      </p:sp>
      <p:sp>
        <p:nvSpPr>
          <p:cNvPr id="3" name="Content Placeholder 2"/>
          <p:cNvSpPr>
            <a:spLocks noGrp="1"/>
          </p:cNvSpPr>
          <p:nvPr>
            <p:ph idx="1"/>
          </p:nvPr>
        </p:nvSpPr>
        <p:spPr>
          <a:xfrm>
            <a:off x="457201" y="1524000"/>
            <a:ext cx="8221286" cy="5218706"/>
          </a:xfrm>
        </p:spPr>
        <p:txBody>
          <a:bodyPr>
            <a:normAutofit fontScale="85000" lnSpcReduction="20000"/>
          </a:bodyPr>
          <a:lstStyle/>
          <a:p>
            <a:r>
              <a:rPr lang="en-CA" dirty="0" smtClean="0"/>
              <a:t>Lake Erie </a:t>
            </a:r>
            <a:r>
              <a:rPr lang="en-CA" dirty="0"/>
              <a:t>water </a:t>
            </a:r>
            <a:r>
              <a:rPr lang="en-CA" dirty="0" smtClean="0"/>
              <a:t>levels are anticipated to </a:t>
            </a:r>
            <a:r>
              <a:rPr lang="en-CA" dirty="0"/>
              <a:t>remain </a:t>
            </a:r>
            <a:r>
              <a:rPr lang="en-CA" dirty="0" smtClean="0"/>
              <a:t>below </a:t>
            </a:r>
            <a:r>
              <a:rPr lang="en-CA" dirty="0"/>
              <a:t>long-term historic mean water levels, but </a:t>
            </a:r>
            <a:r>
              <a:rPr lang="en-CA" dirty="0" smtClean="0"/>
              <a:t>generally within the range of historic water levels.</a:t>
            </a:r>
            <a:endParaRPr lang="en-US" dirty="0" smtClean="0"/>
          </a:p>
          <a:p>
            <a:pPr lvl="1"/>
            <a:r>
              <a:rPr lang="en-US" dirty="0" smtClean="0"/>
              <a:t>Anticipate </a:t>
            </a:r>
            <a:r>
              <a:rPr lang="en-US" u="sng" dirty="0" smtClean="0"/>
              <a:t>more extreme and variable water level events</a:t>
            </a:r>
            <a:r>
              <a:rPr lang="en-US" dirty="0" smtClean="0"/>
              <a:t>, i.e. anticipate water level regimes that may exceed historic thresholds, both low and high.</a:t>
            </a:r>
          </a:p>
          <a:p>
            <a:pPr lvl="1"/>
            <a:endParaRPr lang="en-US" dirty="0" smtClean="0"/>
          </a:p>
          <a:p>
            <a:r>
              <a:rPr lang="en-US" dirty="0" smtClean="0"/>
              <a:t>How might these changes impact the Lake Erie coast and shorelines?</a:t>
            </a:r>
          </a:p>
          <a:p>
            <a:pPr>
              <a:buNone/>
            </a:pPr>
            <a:endParaRPr lang="en-US" dirty="0" smtClean="0"/>
          </a:p>
          <a:p>
            <a:pPr>
              <a:buNone/>
            </a:pPr>
            <a:r>
              <a:rPr lang="en-US" dirty="0" smtClean="0">
                <a:solidFill>
                  <a:srgbClr val="FFFF00"/>
                </a:solidFill>
              </a:rPr>
              <a:t>	How vulnerable is our coast to these stressors?</a:t>
            </a:r>
          </a:p>
          <a:p>
            <a:pPr>
              <a:buNone/>
            </a:pPr>
            <a:r>
              <a:rPr lang="en-US" dirty="0" smtClean="0">
                <a:solidFill>
                  <a:srgbClr val="FFFF00"/>
                </a:solidFill>
              </a:rPr>
              <a:t>	What can we do to adapt to minimize the impact of environmental and socio-economic climate stressors?</a:t>
            </a:r>
            <a:endParaRPr lang="en-US" dirty="0" smtClean="0"/>
          </a:p>
          <a:p>
            <a:pPr>
              <a:buNone/>
            </a:pPr>
            <a:endParaRPr lang="en-US" dirty="0" smtClean="0"/>
          </a:p>
          <a:p>
            <a:pPr>
              <a:buNone/>
            </a:pPr>
            <a:endParaRPr lang="en-US" dirty="0">
              <a:solidFill>
                <a:schemeClr val="tx2"/>
              </a:solidFill>
            </a:endParaRPr>
          </a:p>
          <a:p>
            <a:pPr lvl="1">
              <a:defRPr/>
            </a:pPr>
            <a:endParaRPr lang="en-US" dirty="0">
              <a:solidFill>
                <a:schemeClr val="tx2"/>
              </a:solidFill>
            </a:endParaRPr>
          </a:p>
          <a:p>
            <a:pPr>
              <a:defRPr/>
            </a:pPr>
            <a:endParaRPr lang="en-US" dirty="0" smtClean="0">
              <a:solidFill>
                <a:schemeClr val="tx2"/>
              </a:solidFill>
            </a:endParaRPr>
          </a:p>
        </p:txBody>
      </p:sp>
    </p:spTree>
    <p:extLst>
      <p:ext uri="{BB962C8B-B14F-4D97-AF65-F5344CB8AC3E}">
        <p14:creationId xmlns="" xmlns:p14="http://schemas.microsoft.com/office/powerpoint/2010/main" val="3537375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7" name="Picture 5" descr="Goulais 045 small"/>
          <p:cNvPicPr>
            <a:picLocks noChangeAspect="1" noChangeArrowheads="1"/>
          </p:cNvPicPr>
          <p:nvPr/>
        </p:nvPicPr>
        <p:blipFill>
          <a:blip r:embed="rId2" cstate="print">
            <a:lum bright="-24000"/>
          </a:blip>
          <a:srcRect/>
          <a:stretch>
            <a:fillRect/>
          </a:stretch>
        </p:blipFill>
        <p:spPr bwMode="auto">
          <a:xfrm>
            <a:off x="0" y="0"/>
            <a:ext cx="9144000" cy="6858000"/>
          </a:xfrm>
          <a:prstGeom prst="rect">
            <a:avLst/>
          </a:prstGeom>
          <a:noFill/>
        </p:spPr>
      </p:pic>
      <p:sp>
        <p:nvSpPr>
          <p:cNvPr id="284674" name="Rectangle 2"/>
          <p:cNvSpPr>
            <a:spLocks noGrp="1" noChangeArrowheads="1"/>
          </p:cNvSpPr>
          <p:nvPr>
            <p:ph type="title"/>
          </p:nvPr>
        </p:nvSpPr>
        <p:spPr/>
        <p:txBody>
          <a:bodyPr/>
          <a:lstStyle/>
          <a:p>
            <a:r>
              <a:rPr lang="en-US" sz="3600" dirty="0"/>
              <a:t>Changes in Water Level Regime</a:t>
            </a:r>
          </a:p>
        </p:txBody>
      </p:sp>
      <p:sp>
        <p:nvSpPr>
          <p:cNvPr id="284675" name="Rectangle 3"/>
          <p:cNvSpPr>
            <a:spLocks noGrp="1" noChangeArrowheads="1"/>
          </p:cNvSpPr>
          <p:nvPr>
            <p:ph type="body" idx="1"/>
          </p:nvPr>
        </p:nvSpPr>
        <p:spPr>
          <a:xfrm>
            <a:off x="457200" y="1425575"/>
            <a:ext cx="8537575" cy="5130800"/>
          </a:xfrm>
        </p:spPr>
        <p:txBody>
          <a:bodyPr/>
          <a:lstStyle/>
          <a:p>
            <a:r>
              <a:rPr lang="en-US" sz="2400" dirty="0"/>
              <a:t>Major shifts in shoreline position/location</a:t>
            </a:r>
          </a:p>
          <a:p>
            <a:r>
              <a:rPr lang="en-US" sz="2400" dirty="0"/>
              <a:t>Loss of hydraulic connectivity</a:t>
            </a:r>
          </a:p>
          <a:p>
            <a:pPr lvl="1"/>
            <a:r>
              <a:rPr lang="en-US" sz="2000" dirty="0"/>
              <a:t>Wetlands</a:t>
            </a:r>
          </a:p>
          <a:p>
            <a:pPr lvl="1"/>
            <a:r>
              <a:rPr lang="en-US" sz="2000" dirty="0"/>
              <a:t>Small tributaries</a:t>
            </a:r>
          </a:p>
          <a:p>
            <a:pPr lvl="1"/>
            <a:r>
              <a:rPr lang="en-US" sz="2000" dirty="0"/>
              <a:t>Loss of wetlands and fish spawning/nursery habitat</a:t>
            </a:r>
          </a:p>
          <a:p>
            <a:r>
              <a:rPr lang="en-US" sz="2400" dirty="0"/>
              <a:t>Changes in seasonal magnitude, timing and duration</a:t>
            </a:r>
          </a:p>
          <a:p>
            <a:pPr lvl="1"/>
            <a:r>
              <a:rPr lang="en-US" sz="2000" dirty="0"/>
              <a:t>Seasonal highs and lows</a:t>
            </a:r>
          </a:p>
          <a:p>
            <a:pPr lvl="1"/>
            <a:r>
              <a:rPr lang="en-US" sz="2000" dirty="0"/>
              <a:t>Intermittently exposed Western Basin reefs (Lake Erie)?</a:t>
            </a:r>
          </a:p>
          <a:p>
            <a:r>
              <a:rPr lang="en-US" sz="2400" dirty="0"/>
              <a:t>Altered tributary flows and Lake circulation patterns</a:t>
            </a:r>
          </a:p>
          <a:p>
            <a:pPr lvl="1"/>
            <a:r>
              <a:rPr lang="en-US" sz="2000" dirty="0"/>
              <a:t>Connectivity between spawning and nursery habitats</a:t>
            </a:r>
          </a:p>
          <a:p>
            <a:pPr lvl="1"/>
            <a:r>
              <a:rPr lang="en-US" sz="2000" dirty="0"/>
              <a:t>Nutrient and contaminant </a:t>
            </a:r>
            <a:r>
              <a:rPr lang="en-US" sz="2000" dirty="0" smtClean="0"/>
              <a:t>loadings</a:t>
            </a:r>
          </a:p>
          <a:p>
            <a:pPr marL="342900" lvl="1" indent="-342900">
              <a:buClr>
                <a:schemeClr val="hlink"/>
              </a:buClr>
              <a:buSzPct val="80000"/>
              <a:buFont typeface="Wingdings" pitchFamily="2" charset="2"/>
              <a:buChar char="Ø"/>
            </a:pPr>
            <a:r>
              <a:rPr lang="en-US" sz="2400" dirty="0" smtClean="0"/>
              <a:t>Altered littoral sediment transport rates (nearshore habitat)</a:t>
            </a:r>
          </a:p>
          <a:p>
            <a:endParaRPr lang="en-US" sz="2400" dirty="0"/>
          </a:p>
          <a:p>
            <a:pPr>
              <a:buFont typeface="Wingdings" pitchFamily="2" charset="2"/>
              <a:buNone/>
            </a:pP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Coastal Habitat Enhancement Initiative</a:t>
            </a:r>
            <a:endParaRPr lang="en-US" sz="3600" dirty="0"/>
          </a:p>
        </p:txBody>
      </p:sp>
      <p:sp>
        <p:nvSpPr>
          <p:cNvPr id="3" name="Content Placeholder 2"/>
          <p:cNvSpPr>
            <a:spLocks noGrp="1"/>
          </p:cNvSpPr>
          <p:nvPr>
            <p:ph idx="1"/>
          </p:nvPr>
        </p:nvSpPr>
        <p:spPr>
          <a:xfrm>
            <a:off x="457200" y="1600200"/>
            <a:ext cx="8229600" cy="4943723"/>
          </a:xfrm>
        </p:spPr>
        <p:txBody>
          <a:bodyPr>
            <a:normAutofit fontScale="77500" lnSpcReduction="20000"/>
          </a:bodyPr>
          <a:lstStyle/>
          <a:p>
            <a:pPr>
              <a:buNone/>
            </a:pPr>
            <a:r>
              <a:rPr lang="en-US" dirty="0" smtClean="0">
                <a:solidFill>
                  <a:srgbClr val="FFFF00"/>
                </a:solidFill>
              </a:rPr>
              <a:t>	</a:t>
            </a:r>
            <a:r>
              <a:rPr lang="en-US" sz="3100" dirty="0" smtClean="0">
                <a:solidFill>
                  <a:srgbClr val="FFFF00"/>
                </a:solidFill>
              </a:rPr>
              <a:t>Collaborative effort between the Ohio Division of Wildlife, University of Toledo, Ohio EPA, and ODNR Office of Coastal Management</a:t>
            </a:r>
          </a:p>
          <a:p>
            <a:endParaRPr lang="en-US" dirty="0" smtClean="0"/>
          </a:p>
          <a:p>
            <a:r>
              <a:rPr lang="en-US" dirty="0" smtClean="0"/>
              <a:t>Shoreline alteration affects fish species diversity and abundance</a:t>
            </a:r>
          </a:p>
          <a:p>
            <a:r>
              <a:rPr lang="en-US" dirty="0" smtClean="0"/>
              <a:t>Armoring alters diversity but response is variable based on underlying substrate/habitat types</a:t>
            </a:r>
          </a:p>
          <a:p>
            <a:r>
              <a:rPr lang="en-US" dirty="0" smtClean="0"/>
              <a:t>Shoreline/terrestrial vegetation positive effect</a:t>
            </a:r>
          </a:p>
          <a:p>
            <a:r>
              <a:rPr lang="en-US" dirty="0" smtClean="0"/>
              <a:t>Develop habitat use index and develop model to simulate future shoreline conditions</a:t>
            </a:r>
          </a:p>
          <a:p>
            <a:endParaRPr lang="en-US" dirty="0" smtClean="0"/>
          </a:p>
          <a:p>
            <a:r>
              <a:rPr lang="en-US" dirty="0" smtClean="0"/>
              <a:t>Stratify management goals based on shoreline types </a:t>
            </a:r>
          </a:p>
          <a:p>
            <a:endParaRPr lang="en-US" dirty="0" smtClean="0"/>
          </a:p>
          <a:p>
            <a:pPr marL="0" indent="0">
              <a:buNone/>
            </a:pPr>
            <a:endParaRPr lang="en-US" dirty="0"/>
          </a:p>
        </p:txBody>
      </p:sp>
    </p:spTree>
    <p:extLst>
      <p:ext uri="{BB962C8B-B14F-4D97-AF65-F5344CB8AC3E}">
        <p14:creationId xmlns="" xmlns:p14="http://schemas.microsoft.com/office/powerpoint/2010/main" val="3391800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Coastal Habitat Outreach, Education, </a:t>
            </a:r>
            <a:br>
              <a:rPr lang="en-US" sz="3600" dirty="0" smtClean="0"/>
            </a:br>
            <a:r>
              <a:rPr lang="en-US" sz="3600" dirty="0" smtClean="0"/>
              <a:t>Implementation and Research</a:t>
            </a:r>
            <a:endParaRPr lang="en-US" sz="3600" dirty="0"/>
          </a:p>
        </p:txBody>
      </p:sp>
      <p:sp>
        <p:nvSpPr>
          <p:cNvPr id="5" name="Content Placeholder 4"/>
          <p:cNvSpPr>
            <a:spLocks noGrp="1"/>
          </p:cNvSpPr>
          <p:nvPr>
            <p:ph idx="1"/>
          </p:nvPr>
        </p:nvSpPr>
        <p:spPr>
          <a:xfrm>
            <a:off x="457200" y="1789042"/>
            <a:ext cx="8229600" cy="4405023"/>
          </a:xfrm>
        </p:spPr>
        <p:txBody>
          <a:bodyPr>
            <a:normAutofit fontScale="85000" lnSpcReduction="20000"/>
          </a:bodyPr>
          <a:lstStyle/>
          <a:p>
            <a:r>
              <a:rPr lang="en-US" sz="3500" dirty="0" smtClean="0"/>
              <a:t>Habitat Enhancement Flyer</a:t>
            </a:r>
          </a:p>
          <a:p>
            <a:pPr lvl="1"/>
            <a:r>
              <a:rPr lang="en-US" dirty="0" smtClean="0"/>
              <a:t>Background</a:t>
            </a:r>
          </a:p>
          <a:p>
            <a:pPr lvl="1"/>
            <a:r>
              <a:rPr lang="en-US" dirty="0" smtClean="0"/>
              <a:t>Results </a:t>
            </a:r>
          </a:p>
          <a:p>
            <a:pPr lvl="1"/>
            <a:r>
              <a:rPr lang="en-US" dirty="0" smtClean="0"/>
              <a:t>Suggested Actions</a:t>
            </a:r>
          </a:p>
          <a:p>
            <a:pPr lvl="1"/>
            <a:r>
              <a:rPr lang="en-US" dirty="0" smtClean="0"/>
              <a:t>Fish Photos/Community Groupings</a:t>
            </a:r>
          </a:p>
          <a:p>
            <a:pPr lvl="1"/>
            <a:r>
              <a:rPr lang="en-US" dirty="0" smtClean="0"/>
              <a:t>Importance (GL Fishery, Benefits)</a:t>
            </a:r>
          </a:p>
          <a:p>
            <a:pPr lvl="1"/>
            <a:endParaRPr lang="en-US" dirty="0" smtClean="0"/>
          </a:p>
          <a:p>
            <a:r>
              <a:rPr lang="en-US" sz="3500" dirty="0" smtClean="0"/>
              <a:t>Develop Habitat Enhancement Guidance</a:t>
            </a:r>
          </a:p>
          <a:p>
            <a:pPr lvl="1"/>
            <a:r>
              <a:rPr lang="en-US" dirty="0" smtClean="0"/>
              <a:t>Distribution at pre-application site visits (OCM)</a:t>
            </a:r>
          </a:p>
          <a:p>
            <a:pPr lvl="1"/>
            <a:r>
              <a:rPr lang="en-US" dirty="0" smtClean="0"/>
              <a:t>Incorporation into reach-based </a:t>
            </a:r>
            <a:r>
              <a:rPr lang="en-US" dirty="0" err="1" smtClean="0"/>
              <a:t>LESEMP</a:t>
            </a:r>
            <a:r>
              <a:rPr lang="en-US" dirty="0" smtClean="0"/>
              <a:t> (OCM)</a:t>
            </a:r>
          </a:p>
          <a:p>
            <a:pPr lvl="1"/>
            <a:r>
              <a:rPr lang="en-US" dirty="0" smtClean="0"/>
              <a:t>Incorporation into Coastal Design Manual (OCM)</a:t>
            </a:r>
          </a:p>
          <a:p>
            <a:pPr lvl="1"/>
            <a:endParaRPr lang="en-US" dirty="0" smtClean="0"/>
          </a:p>
          <a:p>
            <a:endParaRPr lang="en-US" dirty="0"/>
          </a:p>
        </p:txBody>
      </p:sp>
    </p:spTree>
    <p:extLst>
      <p:ext uri="{BB962C8B-B14F-4D97-AF65-F5344CB8AC3E}">
        <p14:creationId xmlns="" xmlns:p14="http://schemas.microsoft.com/office/powerpoint/2010/main" val="665922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Ripple">
  <a:themeElements>
    <a:clrScheme name="2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2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2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2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2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2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2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2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2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2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Habitat Solutions NA</Template>
  <TotalTime>5695</TotalTime>
  <Words>1425</Words>
  <Application>Microsoft Office PowerPoint</Application>
  <PresentationFormat>On-screen Show (4:3)</PresentationFormat>
  <Paragraphs>225</Paragraphs>
  <Slides>21</Slides>
  <Notes>4</Notes>
  <HiddenSlides>4</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2_Ripple</vt:lpstr>
      <vt:lpstr>Great Lakes Water Levels and Coastal Systems</vt:lpstr>
      <vt:lpstr>What Drives Water Level Change?</vt:lpstr>
      <vt:lpstr>Slide 3</vt:lpstr>
      <vt:lpstr>Slide 4</vt:lpstr>
      <vt:lpstr>Climate Variability and Water Levels</vt:lpstr>
      <vt:lpstr>Future Lake Erie Water Levels</vt:lpstr>
      <vt:lpstr>Changes in Water Level Regime</vt:lpstr>
      <vt:lpstr>Coastal Habitat Enhancement Initiative</vt:lpstr>
      <vt:lpstr>Coastal Habitat Outreach, Education,  Implementation and Research</vt:lpstr>
      <vt:lpstr>Sand Resource Management</vt:lpstr>
      <vt:lpstr>Slide 11</vt:lpstr>
      <vt:lpstr>Superstorm Sandy (1-year Anniversary)</vt:lpstr>
      <vt:lpstr>Vulnerability Assessment and Thresholds for Restoration Projects</vt:lpstr>
      <vt:lpstr>How High is “High” and how Low is “Low”?</vt:lpstr>
      <vt:lpstr>Summary</vt:lpstr>
      <vt:lpstr>Slide 16</vt:lpstr>
      <vt:lpstr>Lake Erie Bathymetry</vt:lpstr>
      <vt:lpstr>Hydrological Components</vt:lpstr>
      <vt:lpstr>Diversions and Impacts</vt:lpstr>
      <vt:lpstr>Slide 20</vt:lpstr>
      <vt:lpstr>Great Lakes Nearshore and Coastal Systems  Climate change impacts will directly affect the physical integrity of the Great Lakes coastal and nearshore systems, which will in turn affect the Great Lakes habitats and the ecosystem</vt:lpstr>
    </vt:vector>
  </TitlesOfParts>
  <Company>University of Windsor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Scudder D Mackey</cp:lastModifiedBy>
  <cp:revision>427</cp:revision>
  <dcterms:created xsi:type="dcterms:W3CDTF">2005-03-17T21:59:28Z</dcterms:created>
  <dcterms:modified xsi:type="dcterms:W3CDTF">2013-10-30T13:26:55Z</dcterms:modified>
</cp:coreProperties>
</file>