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6" r:id="rId19"/>
    <p:sldId id="277" r:id="rId20"/>
    <p:sldId id="273" r:id="rId21"/>
    <p:sldId id="274"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00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328B1-F498-43AA-8F76-09C131357745}" type="datetimeFigureOut">
              <a:rPr lang="en-US" smtClean="0"/>
              <a:pPr/>
              <a:t>11/10/2009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7CB4C-AA73-400C-80D2-E403D2F474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05339E4-4774-415F-9A51-AB090A2849F7}" type="datetime1">
              <a:rPr lang="en-US" smtClean="0"/>
              <a:pPr/>
              <a:t>11/10/2009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B1856FD-C10E-4C5C-BEDD-F9CA8C09B9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98B7C3-E6F9-4056-BDD1-B6EC94E338CE}" type="datetime1">
              <a:rPr lang="en-US" smtClean="0"/>
              <a:pPr/>
              <a:t>11/10/2009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56FD-C10E-4C5C-BEDD-F9CA8C09B928}"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F29B76-A05F-4D8E-9FE8-DC1F9C34570B}" type="datetime1">
              <a:rPr lang="en-US" smtClean="0"/>
              <a:pPr/>
              <a:t>11/10/2009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56FD-C10E-4C5C-BEDD-F9CA8C09B928}"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37B5E0A-32AE-4165-BC3C-FCE28096A2EE}" type="datetime1">
              <a:rPr lang="en-US" smtClean="0"/>
              <a:pPr/>
              <a:t>11/10/2009</a:t>
            </a:fld>
            <a:endParaRPr lang="en-US"/>
          </a:p>
        </p:txBody>
      </p:sp>
      <p:sp>
        <p:nvSpPr>
          <p:cNvPr id="9" name="Slide Number Placeholder 8"/>
          <p:cNvSpPr>
            <a:spLocks noGrp="1"/>
          </p:cNvSpPr>
          <p:nvPr>
            <p:ph type="sldNum" sz="quarter" idx="15"/>
          </p:nvPr>
        </p:nvSpPr>
        <p:spPr/>
        <p:txBody>
          <a:bodyPr rtlCol="0"/>
          <a:lstStyle/>
          <a:p>
            <a:fld id="{BB1856FD-C10E-4C5C-BEDD-F9CA8C09B92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564E436-821C-47CC-8C0C-3454FE0746F0}" type="datetime1">
              <a:rPr lang="en-US" smtClean="0"/>
              <a:pPr/>
              <a:t>11/10/2009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B1856FD-C10E-4C5C-BEDD-F9CA8C09B9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24CB9B-1FBD-45FC-9F2A-3EAF81273A31}" type="datetime1">
              <a:rPr lang="en-US" smtClean="0"/>
              <a:pPr/>
              <a:t>11/10/2009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856FD-C10E-4C5C-BEDD-F9CA8C09B92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B2B8152-3113-4668-85F8-49335DC3DA95}" type="datetime1">
              <a:rPr lang="en-US" smtClean="0"/>
              <a:pPr/>
              <a:t>11/10/2009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1856FD-C10E-4C5C-BEDD-F9CA8C09B92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7882B49-9DEB-4462-A9DC-0C583466AC19}" type="datetime1">
              <a:rPr lang="en-US" smtClean="0"/>
              <a:pPr/>
              <a:t>11/10/2009</a:t>
            </a:fld>
            <a:endParaRPr lang="en-US"/>
          </a:p>
        </p:txBody>
      </p:sp>
      <p:sp>
        <p:nvSpPr>
          <p:cNvPr id="7" name="Slide Number Placeholder 6"/>
          <p:cNvSpPr>
            <a:spLocks noGrp="1"/>
          </p:cNvSpPr>
          <p:nvPr>
            <p:ph type="sldNum" sz="quarter" idx="11"/>
          </p:nvPr>
        </p:nvSpPr>
        <p:spPr/>
        <p:txBody>
          <a:bodyPr rtlCol="0"/>
          <a:lstStyle/>
          <a:p>
            <a:fld id="{BB1856FD-C10E-4C5C-BEDD-F9CA8C09B92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B57CD-2ECE-4AEC-A97B-AA141A1BC45C}" type="datetime1">
              <a:rPr lang="en-US" smtClean="0"/>
              <a:pPr/>
              <a:t>11/10/2009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856FD-C10E-4C5C-BEDD-F9CA8C09B928}"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30DA089-E100-4F15-BD2A-00A9242196BF}" type="datetime1">
              <a:rPr lang="en-US" smtClean="0"/>
              <a:pPr/>
              <a:t>11/10/2009</a:t>
            </a:fld>
            <a:endParaRPr lang="en-US"/>
          </a:p>
        </p:txBody>
      </p:sp>
      <p:sp>
        <p:nvSpPr>
          <p:cNvPr id="22" name="Slide Number Placeholder 21"/>
          <p:cNvSpPr>
            <a:spLocks noGrp="1"/>
          </p:cNvSpPr>
          <p:nvPr>
            <p:ph type="sldNum" sz="quarter" idx="15"/>
          </p:nvPr>
        </p:nvSpPr>
        <p:spPr/>
        <p:txBody>
          <a:bodyPr rtlCol="0"/>
          <a:lstStyle/>
          <a:p>
            <a:fld id="{BB1856FD-C10E-4C5C-BEDD-F9CA8C09B92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E4DEF58-3219-49DE-983B-442710C009FB}" type="datetime1">
              <a:rPr lang="en-US" smtClean="0"/>
              <a:pPr/>
              <a:t>11/10/2009</a:t>
            </a:fld>
            <a:endParaRPr lang="en-US"/>
          </a:p>
        </p:txBody>
      </p:sp>
      <p:sp>
        <p:nvSpPr>
          <p:cNvPr id="18" name="Slide Number Placeholder 17"/>
          <p:cNvSpPr>
            <a:spLocks noGrp="1"/>
          </p:cNvSpPr>
          <p:nvPr>
            <p:ph type="sldNum" sz="quarter" idx="11"/>
          </p:nvPr>
        </p:nvSpPr>
        <p:spPr/>
        <p:txBody>
          <a:bodyPr rtlCol="0"/>
          <a:lstStyle/>
          <a:p>
            <a:fld id="{BB1856FD-C10E-4C5C-BEDD-F9CA8C09B92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702A45A-071C-463A-8936-62A399AEF1F5}" type="datetime1">
              <a:rPr lang="en-US" smtClean="0"/>
              <a:pPr/>
              <a:t>11/10/2009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1856FD-C10E-4C5C-BEDD-F9CA8C09B9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fade thruBlk="1"/>
  </p:transition>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524000"/>
            <a:ext cx="6172200" cy="979962"/>
          </a:xfrm>
        </p:spPr>
        <p:txBody>
          <a:bodyPr/>
          <a:lstStyle/>
          <a:p>
            <a:r>
              <a:rPr lang="en-US" dirty="0" smtClean="0"/>
              <a:t>MANET simulation</a:t>
            </a:r>
            <a:endParaRPr lang="en-US" dirty="0"/>
          </a:p>
        </p:txBody>
      </p:sp>
      <p:sp>
        <p:nvSpPr>
          <p:cNvPr id="3" name="Subtitle 2"/>
          <p:cNvSpPr>
            <a:spLocks noGrp="1"/>
          </p:cNvSpPr>
          <p:nvPr>
            <p:ph type="subTitle" idx="1"/>
          </p:nvPr>
        </p:nvSpPr>
        <p:spPr>
          <a:xfrm>
            <a:off x="2286000" y="2438400"/>
            <a:ext cx="6172200" cy="1371600"/>
          </a:xfrm>
        </p:spPr>
        <p:txBody>
          <a:bodyPr/>
          <a:lstStyle/>
          <a:p>
            <a:r>
              <a:rPr lang="en-US" dirty="0" smtClean="0"/>
              <a:t>An overview</a:t>
            </a:r>
            <a:endParaRPr lang="en-US" dirty="0"/>
          </a:p>
        </p:txBody>
      </p:sp>
      <p:sp>
        <p:nvSpPr>
          <p:cNvPr id="4" name="Title 1"/>
          <p:cNvSpPr txBox="1">
            <a:spLocks/>
          </p:cNvSpPr>
          <p:nvPr/>
        </p:nvSpPr>
        <p:spPr>
          <a:xfrm>
            <a:off x="2438400" y="533400"/>
            <a:ext cx="6172200" cy="18943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000" b="1" i="0" u="none" strike="noStrike" kern="1200" cap="small" spc="0" normalizeH="0" baseline="0" noProof="0" dirty="0">
              <a:ln>
                <a:noFill/>
              </a:ln>
              <a:solidFill>
                <a:schemeClr val="tx2"/>
              </a:solidFill>
              <a:effectLst/>
              <a:uLnTx/>
              <a:uFillTx/>
              <a:latin typeface="+mj-lt"/>
              <a:ea typeface="+mj-ea"/>
              <a:cs typeface="+mj-cs"/>
            </a:endParaRPr>
          </a:p>
        </p:txBody>
      </p:sp>
      <p:pic>
        <p:nvPicPr>
          <p:cNvPr id="5" name="Picture 4" descr="secondary-1.jpg"/>
          <p:cNvPicPr>
            <a:picLocks noChangeAspect="1"/>
          </p:cNvPicPr>
          <p:nvPr/>
        </p:nvPicPr>
        <p:blipFill>
          <a:blip r:embed="rId2" cstate="print"/>
          <a:stretch>
            <a:fillRect/>
          </a:stretch>
        </p:blipFill>
        <p:spPr>
          <a:xfrm>
            <a:off x="0" y="0"/>
            <a:ext cx="9144000" cy="1371600"/>
          </a:xfrm>
          <a:prstGeom prst="rect">
            <a:avLst/>
          </a:prstGeom>
        </p:spPr>
      </p:pic>
      <p:sp>
        <p:nvSpPr>
          <p:cNvPr id="7" name="Subtitle 2"/>
          <p:cNvSpPr txBox="1">
            <a:spLocks/>
          </p:cNvSpPr>
          <p:nvPr/>
        </p:nvSpPr>
        <p:spPr>
          <a:xfrm>
            <a:off x="2438400" y="5410200"/>
            <a:ext cx="6172200" cy="838200"/>
          </a:xfrm>
          <a:prstGeom prst="rect">
            <a:avLst/>
          </a:prstGeom>
        </p:spPr>
        <p:txBody>
          <a:bodyPr vert="horz">
            <a:normAutofit fontScale="92500" lnSpcReduction="10000"/>
          </a:bodyPr>
          <a:lstStyle/>
          <a:p>
            <a:pPr lvl="0">
              <a:spcBef>
                <a:spcPts val="600"/>
              </a:spcBef>
              <a:buClr>
                <a:schemeClr val="accent1"/>
              </a:buClr>
              <a:buSzPct val="70000"/>
            </a:pPr>
            <a:r>
              <a:rPr lang="en-US" sz="1000" b="1" dirty="0" smtClean="0">
                <a:solidFill>
                  <a:schemeClr val="tx1">
                    <a:lumMod val="65000"/>
                    <a:lumOff val="35000"/>
                  </a:schemeClr>
                </a:solidFill>
              </a:rPr>
              <a:t>Dr. A. K. </a:t>
            </a:r>
            <a:r>
              <a:rPr lang="en-US" sz="1000" b="1" dirty="0" err="1" smtClean="0">
                <a:solidFill>
                  <a:schemeClr val="tx1">
                    <a:lumMod val="65000"/>
                    <a:lumOff val="35000"/>
                  </a:schemeClr>
                </a:solidFill>
              </a:rPr>
              <a:t>Aggarwal</a:t>
            </a:r>
            <a:r>
              <a:rPr lang="en-US" sz="1000" b="1" dirty="0" smtClean="0">
                <a:solidFill>
                  <a:schemeClr val="tx1">
                    <a:lumMod val="65000"/>
                    <a:lumOff val="35000"/>
                  </a:schemeClr>
                </a:solidFill>
              </a:rPr>
              <a:t> </a:t>
            </a:r>
          </a:p>
          <a:p>
            <a:pPr lvl="0">
              <a:spcBef>
                <a:spcPts val="600"/>
              </a:spcBef>
              <a:buClr>
                <a:schemeClr val="accent1"/>
              </a:buClr>
              <a:buSzPct val="70000"/>
            </a:pPr>
            <a:r>
              <a:rPr kumimoji="0" lang="en-US" sz="1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Supervisor </a:t>
            </a:r>
          </a:p>
          <a:p>
            <a:pPr marL="0" marR="0" lvl="0" indent="0"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Faisal</a:t>
            </a:r>
            <a:r>
              <a:rPr kumimoji="0" lang="en-US" sz="1000" b="1" i="0" u="none" strike="noStrike" kern="1200" cap="none" spc="0" normalizeH="0" noProof="0" dirty="0" smtClean="0">
                <a:ln>
                  <a:noFill/>
                </a:ln>
                <a:solidFill>
                  <a:schemeClr val="tx1">
                    <a:lumMod val="65000"/>
                    <a:lumOff val="35000"/>
                  </a:schemeClr>
                </a:solidFill>
                <a:effectLst/>
                <a:uLnTx/>
                <a:uFillTx/>
                <a:latin typeface="+mn-lt"/>
                <a:ea typeface="+mn-ea"/>
                <a:cs typeface="+mn-cs"/>
              </a:rPr>
              <a:t> Mahmood</a:t>
            </a:r>
          </a:p>
          <a:p>
            <a:pPr marL="0" marR="0" lvl="0" indent="0"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n-US" sz="1000" b="1" baseline="0" dirty="0" smtClean="0">
                <a:solidFill>
                  <a:schemeClr val="tx1">
                    <a:lumMod val="65000"/>
                    <a:lumOff val="35000"/>
                  </a:schemeClr>
                </a:solidFill>
              </a:rPr>
              <a:t>Graduate</a:t>
            </a:r>
            <a:r>
              <a:rPr lang="en-US" sz="1000" b="1" dirty="0" smtClean="0">
                <a:solidFill>
                  <a:schemeClr val="tx1">
                    <a:lumMod val="65000"/>
                    <a:lumOff val="35000"/>
                  </a:schemeClr>
                </a:solidFill>
              </a:rPr>
              <a:t> Student 				                   Nov. 10, 2009</a:t>
            </a:r>
            <a:endParaRPr kumimoji="0" lang="en-US" sz="1000" b="1"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8" name="Slide Number Placeholder 7"/>
          <p:cNvSpPr>
            <a:spLocks noGrp="1"/>
          </p:cNvSpPr>
          <p:nvPr>
            <p:ph type="sldNum" sz="quarter" idx="12"/>
          </p:nvPr>
        </p:nvSpPr>
        <p:spPr/>
        <p:txBody>
          <a:bodyPr/>
          <a:lstStyle/>
          <a:p>
            <a:fld id="{BB1856FD-C10E-4C5C-BEDD-F9CA8C09B928}" type="slidenum">
              <a:rPr lang="en-US" smtClean="0"/>
              <a:pPr/>
              <a:t>1</a:t>
            </a:fld>
            <a:endParaRPr lang="en-US"/>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fontScale="90000"/>
          </a:bodyPr>
          <a:lstStyle/>
          <a:p>
            <a:r>
              <a:rPr lang="en-US" dirty="0" smtClean="0"/>
              <a:t>MANETs simulation techniques</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r>
              <a:rPr lang="en-US" dirty="0" smtClean="0"/>
              <a:t>Because of the complex nature of the MANETs, their simulation is a very challenging issue.</a:t>
            </a:r>
          </a:p>
          <a:p>
            <a:endParaRPr lang="en-US" dirty="0" smtClean="0"/>
          </a:p>
          <a:p>
            <a:pPr marL="342900" indent="-342900">
              <a:buAutoNum type="arabicParenR"/>
            </a:pPr>
            <a:r>
              <a:rPr lang="en-US" dirty="0" smtClean="0">
                <a:solidFill>
                  <a:srgbClr val="FF0000"/>
                </a:solidFill>
              </a:rPr>
              <a:t>The accuracy </a:t>
            </a:r>
            <a:r>
              <a:rPr lang="en-US" dirty="0" smtClean="0"/>
              <a:t>of MANETs simulators</a:t>
            </a:r>
          </a:p>
          <a:p>
            <a:pPr marL="342900" indent="-342900">
              <a:buAutoNum type="arabicParenR"/>
            </a:pPr>
            <a:r>
              <a:rPr lang="en-US" dirty="0" smtClean="0"/>
              <a:t>The impact of </a:t>
            </a:r>
            <a:r>
              <a:rPr lang="en-US" dirty="0" smtClean="0">
                <a:solidFill>
                  <a:srgbClr val="FF0000"/>
                </a:solidFill>
              </a:rPr>
              <a:t>granularity</a:t>
            </a:r>
          </a:p>
          <a:p>
            <a:pPr marL="342900" indent="-342900">
              <a:buAutoNum type="arabicParenR"/>
            </a:pPr>
            <a:r>
              <a:rPr lang="en-US" dirty="0" smtClean="0">
                <a:solidFill>
                  <a:srgbClr val="FF0000"/>
                </a:solidFill>
              </a:rPr>
              <a:t>Mobility</a:t>
            </a:r>
            <a:r>
              <a:rPr lang="en-US" dirty="0" smtClean="0"/>
              <a:t> models</a:t>
            </a:r>
          </a:p>
          <a:p>
            <a:pPr marL="342900" indent="-342900">
              <a:buAutoNum type="arabicParenR"/>
            </a:pPr>
            <a:r>
              <a:rPr lang="en-US" dirty="0" smtClean="0">
                <a:solidFill>
                  <a:srgbClr val="FF0000"/>
                </a:solidFill>
              </a:rPr>
              <a:t>Radio propagation </a:t>
            </a:r>
            <a:r>
              <a:rPr lang="en-US" dirty="0" smtClean="0"/>
              <a:t>models</a:t>
            </a:r>
          </a:p>
          <a:p>
            <a:pPr marL="342900" indent="-342900">
              <a:buAutoNum type="arabicParenR"/>
            </a:pPr>
            <a:r>
              <a:rPr lang="en-US" dirty="0" smtClean="0">
                <a:solidFill>
                  <a:srgbClr val="FF0000"/>
                </a:solidFill>
              </a:rPr>
              <a:t>Simulation size</a:t>
            </a:r>
          </a:p>
          <a:p>
            <a:pPr marL="342900" indent="-342900">
              <a:buAutoNum type="arabicParenR"/>
            </a:pPr>
            <a:r>
              <a:rPr lang="en-US" dirty="0" smtClean="0"/>
              <a:t>Simulation acceleration techniques</a:t>
            </a:r>
          </a:p>
          <a:p>
            <a:pPr marL="342900" indent="-342900">
              <a:buAutoNum type="arabicParenR"/>
            </a:pPr>
            <a:r>
              <a:rPr lang="en-US" dirty="0" smtClean="0"/>
              <a:t>Parallelism and distribution</a:t>
            </a:r>
          </a:p>
          <a:p>
            <a:pPr marL="342900" indent="-342900">
              <a:buAutoNum type="arabicParenR"/>
            </a:pPr>
            <a:r>
              <a:rPr lang="en-US" dirty="0" smtClean="0"/>
              <a:t>Staged simulation</a:t>
            </a:r>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fld id="{BB1856FD-C10E-4C5C-BEDD-F9CA8C09B928}" type="slidenum">
              <a:rPr lang="en-US" smtClean="0"/>
              <a:pPr/>
              <a:t>10</a:t>
            </a:fld>
            <a:endParaRPr lang="en-US"/>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553200" cy="675162"/>
          </a:xfrm>
        </p:spPr>
        <p:txBody>
          <a:bodyPr>
            <a:normAutofit fontScale="90000"/>
          </a:bodyPr>
          <a:lstStyle/>
          <a:p>
            <a:r>
              <a:rPr lang="en-US" dirty="0" smtClean="0"/>
              <a:t>Elements of dependability: </a:t>
            </a:r>
            <a:r>
              <a:rPr lang="en-US" sz="2000" dirty="0" smtClean="0"/>
              <a:t>granularity and mobility.</a:t>
            </a:r>
            <a:endParaRPr lang="en-US" sz="2000" dirty="0"/>
          </a:p>
        </p:txBody>
      </p:sp>
      <p:sp>
        <p:nvSpPr>
          <p:cNvPr id="3" name="Subtitle 2"/>
          <p:cNvSpPr>
            <a:spLocks noGrp="1"/>
          </p:cNvSpPr>
          <p:nvPr>
            <p:ph type="subTitle" idx="1"/>
          </p:nvPr>
        </p:nvSpPr>
        <p:spPr>
          <a:xfrm>
            <a:off x="2286000" y="1295400"/>
            <a:ext cx="6172200" cy="4876800"/>
          </a:xfrm>
        </p:spPr>
        <p:txBody>
          <a:bodyPr>
            <a:normAutofit/>
          </a:bodyPr>
          <a:lstStyle/>
          <a:p>
            <a:endParaRPr lang="en-US" dirty="0" smtClean="0">
              <a:solidFill>
                <a:srgbClr val="FF0000"/>
              </a:solidFill>
            </a:endParaRPr>
          </a:p>
        </p:txBody>
      </p:sp>
      <p:graphicFrame>
        <p:nvGraphicFramePr>
          <p:cNvPr id="5" name="Table 4"/>
          <p:cNvGraphicFramePr>
            <a:graphicFrameLocks noGrp="1"/>
          </p:cNvGraphicFramePr>
          <p:nvPr/>
        </p:nvGraphicFramePr>
        <p:xfrm>
          <a:off x="2362200" y="1295400"/>
          <a:ext cx="6096000" cy="4876800"/>
        </p:xfrm>
        <a:graphic>
          <a:graphicData uri="http://schemas.openxmlformats.org/drawingml/2006/table">
            <a:tbl>
              <a:tblPr firstRow="1" bandRow="1">
                <a:tableStyleId>{5C22544A-7EE6-4342-B048-85BDC9FD1C3A}</a:tableStyleId>
              </a:tblPr>
              <a:tblGrid>
                <a:gridCol w="2032000"/>
                <a:gridCol w="2032000"/>
                <a:gridCol w="2032000"/>
              </a:tblGrid>
              <a:tr h="406400">
                <a:tc>
                  <a:txBody>
                    <a:bodyPr/>
                    <a:lstStyle/>
                    <a:p>
                      <a:r>
                        <a:rPr kumimoji="0" lang="en-US" sz="1800" b="1" kern="1200" baseline="0" dirty="0" smtClean="0">
                          <a:solidFill>
                            <a:schemeClr val="lt1"/>
                          </a:solidFill>
                          <a:latin typeface="+mn-lt"/>
                          <a:ea typeface="+mn-ea"/>
                          <a:cs typeface="+mn-cs"/>
                        </a:rPr>
                        <a:t>Name</a:t>
                      </a:r>
                      <a:endParaRPr lang="en-US" dirty="0"/>
                    </a:p>
                  </a:txBody>
                  <a:tcPr/>
                </a:tc>
                <a:tc>
                  <a:txBody>
                    <a:bodyPr/>
                    <a:lstStyle/>
                    <a:p>
                      <a:r>
                        <a:rPr lang="en-US" sz="1800" baseline="0" dirty="0" smtClean="0">
                          <a:latin typeface="CMR12"/>
                        </a:rPr>
                        <a:t>Granularity</a:t>
                      </a:r>
                      <a:endParaRPr lang="en-US" sz="1800" dirty="0"/>
                    </a:p>
                  </a:txBody>
                  <a:tcPr/>
                </a:tc>
                <a:tc>
                  <a:txBody>
                    <a:bodyPr/>
                    <a:lstStyle/>
                    <a:p>
                      <a:r>
                        <a:rPr lang="en-US" sz="1400" baseline="0" dirty="0" smtClean="0">
                          <a:latin typeface="CMR12"/>
                        </a:rPr>
                        <a:t>Metropolitan mobility</a:t>
                      </a:r>
                      <a:endParaRPr lang="en-US" sz="1400" dirty="0"/>
                    </a:p>
                  </a:txBody>
                  <a:tcPr/>
                </a:tc>
              </a:tr>
              <a:tr h="406400">
                <a:tc>
                  <a:txBody>
                    <a:bodyPr/>
                    <a:lstStyle/>
                    <a:p>
                      <a:r>
                        <a:rPr kumimoji="0" lang="en-US" sz="1800" kern="1200" baseline="0" dirty="0" smtClean="0">
                          <a:solidFill>
                            <a:schemeClr val="dk1"/>
                          </a:solidFill>
                          <a:latin typeface="+mn-lt"/>
                          <a:ea typeface="+mn-ea"/>
                          <a:cs typeface="+mn-cs"/>
                        </a:rPr>
                        <a:t>ns-2</a:t>
                      </a:r>
                      <a:endParaRPr lang="en-US" dirty="0"/>
                    </a:p>
                  </a:txBody>
                  <a:tcPr/>
                </a:tc>
                <a:tc>
                  <a:txBody>
                    <a:bodyPr/>
                    <a:lstStyle/>
                    <a:p>
                      <a:r>
                        <a:rPr kumimoji="0" lang="en-US" sz="1800" kern="1200" baseline="0" dirty="0" smtClean="0">
                          <a:solidFill>
                            <a:schemeClr val="dk1"/>
                          </a:solidFill>
                          <a:latin typeface="+mn-lt"/>
                          <a:ea typeface="+mn-ea"/>
                          <a:cs typeface="+mn-cs"/>
                        </a:rPr>
                        <a:t>Finest</a:t>
                      </a:r>
                      <a:endParaRPr lang="en-US" dirty="0"/>
                    </a:p>
                  </a:txBody>
                  <a:tcPr/>
                </a:tc>
                <a:tc>
                  <a:txBody>
                    <a:bodyPr/>
                    <a:lstStyle/>
                    <a:p>
                      <a:r>
                        <a:rPr kumimoji="0" lang="en-US" sz="1800" kern="1200" baseline="0" dirty="0" smtClean="0">
                          <a:solidFill>
                            <a:schemeClr val="dk1"/>
                          </a:solidFill>
                          <a:latin typeface="+mn-lt"/>
                          <a:ea typeface="+mn-ea"/>
                          <a:cs typeface="+mn-cs"/>
                        </a:rPr>
                        <a:t>Support</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DIANEmu</a:t>
                      </a:r>
                      <a:endParaRPr lang="en-US" dirty="0"/>
                    </a:p>
                  </a:txBody>
                  <a:tcPr/>
                </a:tc>
                <a:tc>
                  <a:txBody>
                    <a:bodyPr/>
                    <a:lstStyle/>
                    <a:p>
                      <a:r>
                        <a:rPr kumimoji="0" lang="en-US" sz="1800" kern="1200" baseline="0" dirty="0" smtClean="0">
                          <a:solidFill>
                            <a:schemeClr val="dk1"/>
                          </a:solidFill>
                          <a:latin typeface="+mn-lt"/>
                          <a:ea typeface="+mn-ea"/>
                          <a:cs typeface="+mn-cs"/>
                        </a:rPr>
                        <a:t>Application-level</a:t>
                      </a:r>
                      <a:endParaRPr lang="en-US" dirty="0"/>
                    </a:p>
                  </a:txBody>
                  <a:tcPr/>
                </a:tc>
                <a:tc>
                  <a:txBody>
                    <a:bodyPr/>
                    <a:lstStyle/>
                    <a:p>
                      <a:r>
                        <a:rPr kumimoji="0" lang="en-US" sz="1800" kern="1200" baseline="0" dirty="0" smtClean="0">
                          <a:solidFill>
                            <a:schemeClr val="dk1"/>
                          </a:solidFill>
                          <a:latin typeface="+mn-lt"/>
                          <a:ea typeface="+mn-ea"/>
                          <a:cs typeface="+mn-cs"/>
                        </a:rPr>
                        <a:t>No</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Glomosim</a:t>
                      </a:r>
                      <a:endParaRPr lang="en-US" dirty="0"/>
                    </a:p>
                  </a:txBody>
                  <a:tcPr/>
                </a:tc>
                <a:tc>
                  <a:txBody>
                    <a:bodyPr/>
                    <a:lstStyle/>
                    <a:p>
                      <a:r>
                        <a:rPr kumimoji="0" lang="en-US" sz="1800" kern="1200" baseline="0" dirty="0" smtClean="0">
                          <a:solidFill>
                            <a:schemeClr val="dk1"/>
                          </a:solidFill>
                          <a:latin typeface="+mn-lt"/>
                          <a:ea typeface="+mn-ea"/>
                          <a:cs typeface="+mn-cs"/>
                        </a:rPr>
                        <a:t>Fine</a:t>
                      </a:r>
                      <a:endParaRPr lang="en-US" dirty="0"/>
                    </a:p>
                  </a:txBody>
                  <a:tcPr/>
                </a:tc>
                <a:tc>
                  <a:txBody>
                    <a:bodyPr/>
                    <a:lstStyle/>
                    <a:p>
                      <a:r>
                        <a:rPr kumimoji="0" lang="en-US" sz="1800" kern="1200" baseline="0" dirty="0" smtClean="0">
                          <a:solidFill>
                            <a:schemeClr val="dk1"/>
                          </a:solidFill>
                          <a:latin typeface="+mn-lt"/>
                          <a:ea typeface="+mn-ea"/>
                          <a:cs typeface="+mn-cs"/>
                        </a:rPr>
                        <a:t>Support</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GTNets</a:t>
                      </a:r>
                      <a:endParaRPr lang="en-US" dirty="0"/>
                    </a:p>
                  </a:txBody>
                  <a:tcPr/>
                </a:tc>
                <a:tc>
                  <a:txBody>
                    <a:bodyPr/>
                    <a:lstStyle/>
                    <a:p>
                      <a:r>
                        <a:rPr kumimoji="0" lang="en-US" sz="1800" kern="1200" baseline="0" dirty="0" smtClean="0">
                          <a:solidFill>
                            <a:schemeClr val="dk1"/>
                          </a:solidFill>
                          <a:latin typeface="+mn-lt"/>
                          <a:ea typeface="+mn-ea"/>
                          <a:cs typeface="+mn-cs"/>
                        </a:rPr>
                        <a:t>Fine</a:t>
                      </a:r>
                      <a:endParaRPr lang="en-US" dirty="0"/>
                    </a:p>
                  </a:txBody>
                  <a:tcPr/>
                </a:tc>
                <a:tc>
                  <a:txBody>
                    <a:bodyPr/>
                    <a:lstStyle/>
                    <a:p>
                      <a:r>
                        <a:rPr kumimoji="0" lang="en-US" sz="1800" kern="1200" baseline="0" dirty="0" smtClean="0">
                          <a:solidFill>
                            <a:schemeClr val="dk1"/>
                          </a:solidFill>
                          <a:latin typeface="+mn-lt"/>
                          <a:ea typeface="+mn-ea"/>
                          <a:cs typeface="+mn-cs"/>
                        </a:rPr>
                        <a:t>No</a:t>
                      </a:r>
                      <a:endParaRPr lang="en-US" dirty="0"/>
                    </a:p>
                  </a:txBody>
                  <a:tcPr/>
                </a:tc>
              </a:tr>
              <a:tr h="406400">
                <a:tc>
                  <a:txBody>
                    <a:bodyPr/>
                    <a:lstStyle/>
                    <a:p>
                      <a:r>
                        <a:rPr kumimoji="0" lang="en-US" sz="1800" kern="1200" baseline="0" dirty="0" smtClean="0">
                          <a:solidFill>
                            <a:schemeClr val="dk1"/>
                          </a:solidFill>
                          <a:latin typeface="+mn-lt"/>
                          <a:ea typeface="+mn-ea"/>
                          <a:cs typeface="+mn-cs"/>
                        </a:rPr>
                        <a:t>J-</a:t>
                      </a:r>
                      <a:r>
                        <a:rPr kumimoji="0" lang="en-US" sz="1800" kern="1200" baseline="0" dirty="0" err="1" smtClean="0">
                          <a:solidFill>
                            <a:schemeClr val="dk1"/>
                          </a:solidFill>
                          <a:latin typeface="+mn-lt"/>
                          <a:ea typeface="+mn-ea"/>
                          <a:cs typeface="+mn-cs"/>
                        </a:rPr>
                        <a:t>Sim</a:t>
                      </a:r>
                      <a:endParaRPr lang="en-US" dirty="0"/>
                    </a:p>
                  </a:txBody>
                  <a:tcPr/>
                </a:tc>
                <a:tc>
                  <a:txBody>
                    <a:bodyPr/>
                    <a:lstStyle/>
                    <a:p>
                      <a:r>
                        <a:rPr kumimoji="0" lang="en-US" sz="1800" kern="1200" baseline="0" dirty="0" smtClean="0">
                          <a:solidFill>
                            <a:schemeClr val="dk1"/>
                          </a:solidFill>
                          <a:latin typeface="+mn-lt"/>
                          <a:ea typeface="+mn-ea"/>
                          <a:cs typeface="+mn-cs"/>
                        </a:rPr>
                        <a:t>Fine</a:t>
                      </a:r>
                      <a:endParaRPr lang="en-US" dirty="0"/>
                    </a:p>
                  </a:txBody>
                  <a:tcPr/>
                </a:tc>
                <a:tc>
                  <a:txBody>
                    <a:bodyPr/>
                    <a:lstStyle/>
                    <a:p>
                      <a:r>
                        <a:rPr kumimoji="0" lang="en-US" sz="1800" kern="1200" baseline="0" dirty="0" smtClean="0">
                          <a:solidFill>
                            <a:schemeClr val="dk1"/>
                          </a:solidFill>
                          <a:latin typeface="+mn-lt"/>
                          <a:ea typeface="+mn-ea"/>
                          <a:cs typeface="+mn-cs"/>
                        </a:rPr>
                        <a:t>Support</a:t>
                      </a:r>
                      <a:endParaRPr lang="en-US" dirty="0"/>
                    </a:p>
                  </a:txBody>
                  <a:tcPr/>
                </a:tc>
              </a:tr>
              <a:tr h="406400">
                <a:tc>
                  <a:txBody>
                    <a:bodyPr/>
                    <a:lstStyle/>
                    <a:p>
                      <a:r>
                        <a:rPr kumimoji="0" lang="en-US" sz="1800" kern="1200" baseline="0" dirty="0" smtClean="0">
                          <a:solidFill>
                            <a:schemeClr val="dk1"/>
                          </a:solidFill>
                          <a:latin typeface="+mn-lt"/>
                          <a:ea typeface="+mn-ea"/>
                          <a:cs typeface="+mn-cs"/>
                        </a:rPr>
                        <a:t>Jane</a:t>
                      </a:r>
                      <a:endParaRPr lang="en-US" dirty="0"/>
                    </a:p>
                  </a:txBody>
                  <a:tcPr/>
                </a:tc>
                <a:tc>
                  <a:txBody>
                    <a:bodyPr/>
                    <a:lstStyle/>
                    <a:p>
                      <a:r>
                        <a:rPr kumimoji="0" lang="en-US" sz="1800" kern="1200" baseline="0" dirty="0" smtClean="0">
                          <a:solidFill>
                            <a:schemeClr val="dk1"/>
                          </a:solidFill>
                          <a:latin typeface="+mn-lt"/>
                          <a:ea typeface="+mn-ea"/>
                          <a:cs typeface="+mn-cs"/>
                        </a:rPr>
                        <a:t>Application-level</a:t>
                      </a:r>
                      <a:endParaRPr lang="en-US" dirty="0"/>
                    </a:p>
                  </a:txBody>
                  <a:tcPr/>
                </a:tc>
                <a:tc>
                  <a:txBody>
                    <a:bodyPr/>
                    <a:lstStyle/>
                    <a:p>
                      <a:r>
                        <a:rPr kumimoji="0" lang="en-US" sz="1800" kern="1200" baseline="0" dirty="0" smtClean="0">
                          <a:solidFill>
                            <a:schemeClr val="dk1"/>
                          </a:solidFill>
                          <a:latin typeface="+mn-lt"/>
                          <a:ea typeface="+mn-ea"/>
                          <a:cs typeface="+mn-cs"/>
                        </a:rPr>
                        <a:t>Native</a:t>
                      </a:r>
                      <a:endParaRPr lang="en-US" dirty="0"/>
                    </a:p>
                  </a:txBody>
                  <a:tcPr/>
                </a:tc>
              </a:tr>
              <a:tr h="406400">
                <a:tc>
                  <a:txBody>
                    <a:bodyPr/>
                    <a:lstStyle/>
                    <a:p>
                      <a:r>
                        <a:rPr kumimoji="0" lang="en-US" sz="1800" kern="1200" baseline="0" dirty="0" smtClean="0">
                          <a:solidFill>
                            <a:schemeClr val="dk1"/>
                          </a:solidFill>
                          <a:latin typeface="+mn-lt"/>
                          <a:ea typeface="+mn-ea"/>
                          <a:cs typeface="+mn-cs"/>
                        </a:rPr>
                        <a:t>NAB</a:t>
                      </a:r>
                      <a:endParaRPr lang="en-US" dirty="0"/>
                    </a:p>
                  </a:txBody>
                  <a:tcPr/>
                </a:tc>
                <a:tc>
                  <a:txBody>
                    <a:bodyPr/>
                    <a:lstStyle/>
                    <a:p>
                      <a:r>
                        <a:rPr kumimoji="0" lang="en-US" sz="1800" kern="1200" baseline="0" dirty="0" smtClean="0">
                          <a:solidFill>
                            <a:schemeClr val="dk1"/>
                          </a:solidFill>
                          <a:latin typeface="+mn-lt"/>
                          <a:ea typeface="+mn-ea"/>
                          <a:cs typeface="+mn-cs"/>
                        </a:rPr>
                        <a:t>Medium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Native</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OMNet</a:t>
                      </a:r>
                      <a:r>
                        <a:rPr kumimoji="0" lang="en-US" sz="1800" kern="1200" baseline="0" dirty="0" smtClean="0">
                          <a:solidFill>
                            <a:schemeClr val="dk1"/>
                          </a:solidFill>
                          <a:latin typeface="+mn-lt"/>
                          <a:ea typeface="+mn-ea"/>
                          <a:cs typeface="+mn-cs"/>
                        </a:rPr>
                        <a:t>++</a:t>
                      </a:r>
                      <a:endParaRPr lang="en-US" dirty="0"/>
                    </a:p>
                  </a:txBody>
                  <a:tcPr/>
                </a:tc>
                <a:tc>
                  <a:txBody>
                    <a:bodyPr/>
                    <a:lstStyle/>
                    <a:p>
                      <a:r>
                        <a:rPr kumimoji="0" lang="en-US" sz="1800" kern="1200" baseline="0" dirty="0" smtClean="0">
                          <a:solidFill>
                            <a:schemeClr val="dk1"/>
                          </a:solidFill>
                          <a:latin typeface="+mn-lt"/>
                          <a:ea typeface="+mn-ea"/>
                          <a:cs typeface="+mn-cs"/>
                        </a:rPr>
                        <a:t>Medium</a:t>
                      </a:r>
                      <a:endParaRPr lang="en-US" dirty="0"/>
                    </a:p>
                  </a:txBody>
                  <a:tcPr/>
                </a:tc>
                <a:tc>
                  <a:txBody>
                    <a:bodyPr/>
                    <a:lstStyle/>
                    <a:p>
                      <a:r>
                        <a:rPr kumimoji="0" lang="en-US" sz="1800" kern="1200" baseline="0" dirty="0" smtClean="0">
                          <a:solidFill>
                            <a:schemeClr val="dk1"/>
                          </a:solidFill>
                          <a:latin typeface="+mn-lt"/>
                          <a:ea typeface="+mn-ea"/>
                          <a:cs typeface="+mn-cs"/>
                        </a:rPr>
                        <a:t>No</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OPNet</a:t>
                      </a:r>
                      <a:endParaRPr lang="en-US" dirty="0"/>
                    </a:p>
                  </a:txBody>
                  <a:tcPr/>
                </a:tc>
                <a:tc>
                  <a:txBody>
                    <a:bodyPr/>
                    <a:lstStyle/>
                    <a:p>
                      <a:r>
                        <a:rPr kumimoji="0" lang="en-US" sz="1800" kern="1200" baseline="0" dirty="0" smtClean="0">
                          <a:solidFill>
                            <a:schemeClr val="dk1"/>
                          </a:solidFill>
                          <a:latin typeface="+mn-lt"/>
                          <a:ea typeface="+mn-ea"/>
                          <a:cs typeface="+mn-cs"/>
                        </a:rPr>
                        <a:t>Fine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Support</a:t>
                      </a:r>
                      <a:endParaRPr lang="en-US" dirty="0" smtClean="0"/>
                    </a:p>
                  </a:txBody>
                  <a:tcPr/>
                </a:tc>
              </a:tr>
              <a:tr h="406400">
                <a:tc>
                  <a:txBody>
                    <a:bodyPr/>
                    <a:lstStyle/>
                    <a:p>
                      <a:r>
                        <a:rPr kumimoji="0" lang="en-US" sz="1800" kern="1200" baseline="0" dirty="0" err="1" smtClean="0">
                          <a:solidFill>
                            <a:schemeClr val="dk1"/>
                          </a:solidFill>
                          <a:latin typeface="+mn-lt"/>
                          <a:ea typeface="+mn-ea"/>
                          <a:cs typeface="+mn-cs"/>
                        </a:rPr>
                        <a:t>QualNet</a:t>
                      </a:r>
                      <a:endParaRPr lang="en-US" dirty="0"/>
                    </a:p>
                  </a:txBody>
                  <a:tcPr/>
                </a:tc>
                <a:tc>
                  <a:txBody>
                    <a:bodyPr/>
                    <a:lstStyle/>
                    <a:p>
                      <a:r>
                        <a:rPr kumimoji="0" lang="en-US" sz="1800" kern="1200" baseline="0" dirty="0" smtClean="0">
                          <a:solidFill>
                            <a:schemeClr val="dk1"/>
                          </a:solidFill>
                          <a:latin typeface="+mn-lt"/>
                          <a:ea typeface="+mn-ea"/>
                          <a:cs typeface="+mn-cs"/>
                        </a:rPr>
                        <a:t>Finer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Support</a:t>
                      </a:r>
                      <a:endParaRPr lang="en-US" dirty="0"/>
                    </a:p>
                  </a:txBody>
                  <a:tcPr/>
                </a:tc>
              </a:tr>
              <a:tr h="406400">
                <a:tc>
                  <a:txBody>
                    <a:bodyPr/>
                    <a:lstStyle/>
                    <a:p>
                      <a:r>
                        <a:rPr kumimoji="0" lang="en-US" sz="1800" kern="1200" baseline="0" dirty="0" smtClean="0">
                          <a:solidFill>
                            <a:schemeClr val="dk1"/>
                          </a:solidFill>
                          <a:latin typeface="+mn-lt"/>
                          <a:ea typeface="+mn-ea"/>
                          <a:cs typeface="+mn-cs"/>
                        </a:rPr>
                        <a:t>SWANS</a:t>
                      </a:r>
                      <a:endParaRPr lang="en-US" dirty="0"/>
                    </a:p>
                  </a:txBody>
                  <a:tcPr/>
                </a:tc>
                <a:tc>
                  <a:txBody>
                    <a:bodyPr/>
                    <a:lstStyle/>
                    <a:p>
                      <a:r>
                        <a:rPr kumimoji="0" lang="en-US" sz="1800" kern="1200" baseline="0" dirty="0" smtClean="0">
                          <a:solidFill>
                            <a:schemeClr val="dk1"/>
                          </a:solidFill>
                          <a:latin typeface="+mn-lt"/>
                          <a:ea typeface="+mn-ea"/>
                          <a:cs typeface="+mn-cs"/>
                        </a:rPr>
                        <a:t>Medium</a:t>
                      </a:r>
                      <a:endParaRPr lang="en-US" dirty="0"/>
                    </a:p>
                  </a:txBody>
                  <a:tcPr/>
                </a:tc>
                <a:tc>
                  <a:txBody>
                    <a:bodyPr/>
                    <a:lstStyle/>
                    <a:p>
                      <a:r>
                        <a:rPr lang="en-US" dirty="0" smtClean="0"/>
                        <a:t>------------</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BB1856FD-C10E-4C5C-BEDD-F9CA8C09B928}" type="slidenum">
              <a:rPr lang="en-US" smtClean="0"/>
              <a:pPr/>
              <a:t>11</a:t>
            </a:fld>
            <a:endParaRPr lang="en-US"/>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553200" cy="675162"/>
          </a:xfrm>
        </p:spPr>
        <p:txBody>
          <a:bodyPr>
            <a:noAutofit/>
          </a:bodyPr>
          <a:lstStyle/>
          <a:p>
            <a:r>
              <a:rPr lang="en-US" sz="2400" dirty="0" smtClean="0"/>
              <a:t>How simulators are </a:t>
            </a:r>
            <a:r>
              <a:rPr lang="en-US" sz="2400" dirty="0" smtClean="0">
                <a:solidFill>
                  <a:srgbClr val="FF0000"/>
                </a:solidFill>
              </a:rPr>
              <a:t>parallelized</a:t>
            </a:r>
            <a:r>
              <a:rPr lang="en-US" sz="2400" dirty="0" smtClean="0"/>
              <a:t>  </a:t>
            </a:r>
            <a:br>
              <a:rPr lang="en-US" sz="2400" dirty="0" smtClean="0"/>
            </a:br>
            <a:r>
              <a:rPr lang="en-US" sz="2400" dirty="0" smtClean="0"/>
              <a:t>how they can be </a:t>
            </a:r>
            <a:r>
              <a:rPr lang="en-US" sz="2400" dirty="0" smtClean="0">
                <a:solidFill>
                  <a:srgbClr val="FF0000"/>
                </a:solidFill>
              </a:rPr>
              <a:t>programmed</a:t>
            </a:r>
            <a:endParaRPr lang="en-US" sz="2400" dirty="0"/>
          </a:p>
        </p:txBody>
      </p:sp>
      <p:sp>
        <p:nvSpPr>
          <p:cNvPr id="3" name="Subtitle 2"/>
          <p:cNvSpPr>
            <a:spLocks noGrp="1"/>
          </p:cNvSpPr>
          <p:nvPr>
            <p:ph type="subTitle" idx="1"/>
          </p:nvPr>
        </p:nvSpPr>
        <p:spPr>
          <a:xfrm>
            <a:off x="2286000" y="1295400"/>
            <a:ext cx="6172200" cy="4876800"/>
          </a:xfrm>
        </p:spPr>
        <p:txBody>
          <a:bodyPr>
            <a:normAutofit/>
          </a:bodyPr>
          <a:lstStyle/>
          <a:p>
            <a:endParaRPr lang="en-US" dirty="0" smtClean="0">
              <a:solidFill>
                <a:srgbClr val="FF0000"/>
              </a:solidFill>
            </a:endParaRPr>
          </a:p>
        </p:txBody>
      </p:sp>
      <p:graphicFrame>
        <p:nvGraphicFramePr>
          <p:cNvPr id="5" name="Table 4"/>
          <p:cNvGraphicFramePr>
            <a:graphicFrameLocks noGrp="1"/>
          </p:cNvGraphicFramePr>
          <p:nvPr/>
        </p:nvGraphicFramePr>
        <p:xfrm>
          <a:off x="2362200" y="1295400"/>
          <a:ext cx="6096000" cy="4876800"/>
        </p:xfrm>
        <a:graphic>
          <a:graphicData uri="http://schemas.openxmlformats.org/drawingml/2006/table">
            <a:tbl>
              <a:tblPr firstRow="1" bandRow="1">
                <a:tableStyleId>{5C22544A-7EE6-4342-B048-85BDC9FD1C3A}</a:tableStyleId>
              </a:tblPr>
              <a:tblGrid>
                <a:gridCol w="2032000"/>
                <a:gridCol w="2032000"/>
                <a:gridCol w="2032000"/>
              </a:tblGrid>
              <a:tr h="406400">
                <a:tc>
                  <a:txBody>
                    <a:bodyPr/>
                    <a:lstStyle/>
                    <a:p>
                      <a:r>
                        <a:rPr kumimoji="0" lang="en-US" sz="1800" b="1" kern="1200" baseline="0" dirty="0" smtClean="0">
                          <a:solidFill>
                            <a:schemeClr val="lt1"/>
                          </a:solidFill>
                          <a:latin typeface="+mn-lt"/>
                          <a:ea typeface="+mn-ea"/>
                          <a:cs typeface="+mn-cs"/>
                        </a:rPr>
                        <a:t>Name</a:t>
                      </a:r>
                      <a:endParaRPr lang="en-US" dirty="0"/>
                    </a:p>
                  </a:txBody>
                  <a:tcPr/>
                </a:tc>
                <a:tc>
                  <a:txBody>
                    <a:bodyPr/>
                    <a:lstStyle/>
                    <a:p>
                      <a:r>
                        <a:rPr kumimoji="0" lang="en-US" sz="1800" b="1" kern="1200" baseline="0" dirty="0" smtClean="0">
                          <a:solidFill>
                            <a:schemeClr val="lt1"/>
                          </a:solidFill>
                          <a:latin typeface="+mn-lt"/>
                          <a:ea typeface="+mn-ea"/>
                          <a:cs typeface="+mn-cs"/>
                        </a:rPr>
                        <a:t>Parallelism</a:t>
                      </a:r>
                      <a:endParaRPr lang="en-US" dirty="0"/>
                    </a:p>
                  </a:txBody>
                  <a:tcPr/>
                </a:tc>
                <a:tc>
                  <a:txBody>
                    <a:bodyPr/>
                    <a:lstStyle/>
                    <a:p>
                      <a:r>
                        <a:rPr kumimoji="0" lang="en-US" sz="1800" b="1" kern="1200" baseline="0" dirty="0" smtClean="0">
                          <a:solidFill>
                            <a:schemeClr val="lt1"/>
                          </a:solidFill>
                          <a:latin typeface="+mn-lt"/>
                          <a:ea typeface="+mn-ea"/>
                          <a:cs typeface="+mn-cs"/>
                        </a:rPr>
                        <a:t>Interface</a:t>
                      </a:r>
                      <a:endParaRPr lang="en-US" dirty="0"/>
                    </a:p>
                  </a:txBody>
                  <a:tcPr/>
                </a:tc>
              </a:tr>
              <a:tr h="406400">
                <a:tc>
                  <a:txBody>
                    <a:bodyPr/>
                    <a:lstStyle/>
                    <a:p>
                      <a:r>
                        <a:rPr kumimoji="0" lang="en-US" sz="1800" kern="1200" baseline="0" dirty="0" smtClean="0">
                          <a:solidFill>
                            <a:schemeClr val="dk1"/>
                          </a:solidFill>
                          <a:latin typeface="+mn-lt"/>
                          <a:ea typeface="+mn-ea"/>
                          <a:cs typeface="+mn-cs"/>
                        </a:rPr>
                        <a:t>ns-2</a:t>
                      </a:r>
                      <a:endParaRPr lang="en-US" dirty="0"/>
                    </a:p>
                  </a:txBody>
                  <a:tcPr/>
                </a:tc>
                <a:tc>
                  <a:txBody>
                    <a:bodyPr/>
                    <a:lstStyle/>
                    <a:p>
                      <a:r>
                        <a:rPr kumimoji="0" lang="en-US" sz="1800" kern="1200" baseline="0" dirty="0" smtClean="0">
                          <a:solidFill>
                            <a:schemeClr val="dk1"/>
                          </a:solidFill>
                          <a:latin typeface="+mn-lt"/>
                          <a:ea typeface="+mn-ea"/>
                          <a:cs typeface="+mn-cs"/>
                        </a:rPr>
                        <a:t>No</a:t>
                      </a:r>
                      <a:endParaRPr lang="en-US" dirty="0"/>
                    </a:p>
                  </a:txBody>
                  <a:tcPr/>
                </a:tc>
                <a:tc>
                  <a:txBody>
                    <a:bodyPr/>
                    <a:lstStyle/>
                    <a:p>
                      <a:r>
                        <a:rPr kumimoji="0" lang="en-US" sz="1800" kern="1200" baseline="0" dirty="0" smtClean="0">
                          <a:solidFill>
                            <a:schemeClr val="dk1"/>
                          </a:solidFill>
                          <a:latin typeface="+mn-lt"/>
                          <a:ea typeface="+mn-ea"/>
                          <a:cs typeface="+mn-cs"/>
                        </a:rPr>
                        <a:t>C++/OTCL</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DIANEmu</a:t>
                      </a:r>
                      <a:endParaRPr lang="en-US" dirty="0"/>
                    </a:p>
                  </a:txBody>
                  <a:tcPr/>
                </a:tc>
                <a:tc>
                  <a:txBody>
                    <a:bodyPr/>
                    <a:lstStyle/>
                    <a:p>
                      <a:r>
                        <a:rPr kumimoji="0" lang="en-US" sz="1800" kern="1200" baseline="0" dirty="0" smtClean="0">
                          <a:solidFill>
                            <a:schemeClr val="dk1"/>
                          </a:solidFill>
                          <a:latin typeface="+mn-lt"/>
                          <a:ea typeface="+mn-ea"/>
                          <a:cs typeface="+mn-cs"/>
                        </a:rPr>
                        <a:t>No</a:t>
                      </a:r>
                      <a:endParaRPr lang="en-US" dirty="0"/>
                    </a:p>
                  </a:txBody>
                  <a:tcPr/>
                </a:tc>
                <a:tc>
                  <a:txBody>
                    <a:bodyPr/>
                    <a:lstStyle/>
                    <a:p>
                      <a:r>
                        <a:rPr kumimoji="0" lang="en-US" sz="1800" kern="1200" baseline="0" dirty="0" smtClean="0">
                          <a:solidFill>
                            <a:schemeClr val="dk1"/>
                          </a:solidFill>
                          <a:latin typeface="+mn-lt"/>
                          <a:ea typeface="+mn-ea"/>
                          <a:cs typeface="+mn-cs"/>
                        </a:rPr>
                        <a:t>Java</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Glomosim</a:t>
                      </a:r>
                      <a:endParaRPr lang="en-US" dirty="0"/>
                    </a:p>
                  </a:txBody>
                  <a:tcPr/>
                </a:tc>
                <a:tc>
                  <a:txBody>
                    <a:bodyPr/>
                    <a:lstStyle/>
                    <a:p>
                      <a:r>
                        <a:rPr kumimoji="0" lang="en-US" sz="1800" kern="1200" baseline="0" dirty="0" smtClean="0">
                          <a:solidFill>
                            <a:schemeClr val="dk1"/>
                          </a:solidFill>
                          <a:latin typeface="+mn-lt"/>
                          <a:ea typeface="+mn-ea"/>
                          <a:cs typeface="+mn-cs"/>
                        </a:rPr>
                        <a:t>SMP</a:t>
                      </a:r>
                      <a:endParaRPr lang="en-US" dirty="0"/>
                    </a:p>
                  </a:txBody>
                  <a:tcPr/>
                </a:tc>
                <a:tc>
                  <a:txBody>
                    <a:bodyPr/>
                    <a:lstStyle/>
                    <a:p>
                      <a:r>
                        <a:rPr kumimoji="0" lang="en-US" sz="1800" kern="1200" baseline="0" dirty="0" smtClean="0">
                          <a:solidFill>
                            <a:schemeClr val="dk1"/>
                          </a:solidFill>
                          <a:latin typeface="+mn-lt"/>
                          <a:ea typeface="+mn-ea"/>
                          <a:cs typeface="+mn-cs"/>
                        </a:rPr>
                        <a:t>Parsec (C-based)</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GTNets</a:t>
                      </a:r>
                      <a:endParaRPr lang="en-US" dirty="0"/>
                    </a:p>
                  </a:txBody>
                  <a:tcPr/>
                </a:tc>
                <a:tc>
                  <a:txBody>
                    <a:bodyPr/>
                    <a:lstStyle/>
                    <a:p>
                      <a:r>
                        <a:rPr kumimoji="0" lang="en-US" sz="1800" kern="1200" baseline="0" dirty="0" smtClean="0">
                          <a:solidFill>
                            <a:schemeClr val="dk1"/>
                          </a:solidFill>
                          <a:latin typeface="+mn-lt"/>
                          <a:ea typeface="+mn-ea"/>
                          <a:cs typeface="+mn-cs"/>
                        </a:rPr>
                        <a:t>SMP</a:t>
                      </a:r>
                      <a:endParaRPr lang="en-US" dirty="0"/>
                    </a:p>
                  </a:txBody>
                  <a:tcPr/>
                </a:tc>
                <a:tc>
                  <a:txBody>
                    <a:bodyPr/>
                    <a:lstStyle/>
                    <a:p>
                      <a:r>
                        <a:rPr kumimoji="0" lang="en-US" sz="1800" kern="1200" baseline="0" dirty="0" smtClean="0">
                          <a:solidFill>
                            <a:schemeClr val="dk1"/>
                          </a:solidFill>
                          <a:latin typeface="+mn-lt"/>
                          <a:ea typeface="+mn-ea"/>
                          <a:cs typeface="+mn-cs"/>
                        </a:rPr>
                        <a:t>C++</a:t>
                      </a:r>
                      <a:endParaRPr lang="en-US" dirty="0"/>
                    </a:p>
                  </a:txBody>
                  <a:tcPr/>
                </a:tc>
              </a:tr>
              <a:tr h="406400">
                <a:tc>
                  <a:txBody>
                    <a:bodyPr/>
                    <a:lstStyle/>
                    <a:p>
                      <a:r>
                        <a:rPr kumimoji="0" lang="en-US" sz="1800" kern="1200" baseline="0" dirty="0" smtClean="0">
                          <a:solidFill>
                            <a:schemeClr val="dk1"/>
                          </a:solidFill>
                          <a:latin typeface="+mn-lt"/>
                          <a:ea typeface="+mn-ea"/>
                          <a:cs typeface="+mn-cs"/>
                        </a:rPr>
                        <a:t>J-</a:t>
                      </a:r>
                      <a:r>
                        <a:rPr kumimoji="0" lang="en-US" sz="1800" kern="1200" baseline="0" dirty="0" err="1" smtClean="0">
                          <a:solidFill>
                            <a:schemeClr val="dk1"/>
                          </a:solidFill>
                          <a:latin typeface="+mn-lt"/>
                          <a:ea typeface="+mn-ea"/>
                          <a:cs typeface="+mn-cs"/>
                        </a:rPr>
                        <a:t>Sim</a:t>
                      </a:r>
                      <a:endParaRPr lang="en-US" dirty="0"/>
                    </a:p>
                  </a:txBody>
                  <a:tcPr/>
                </a:tc>
                <a:tc>
                  <a:txBody>
                    <a:bodyPr/>
                    <a:lstStyle/>
                    <a:p>
                      <a:r>
                        <a:rPr kumimoji="0" lang="en-US" sz="1800" kern="1200" baseline="0" dirty="0" smtClean="0">
                          <a:solidFill>
                            <a:schemeClr val="dk1"/>
                          </a:solidFill>
                          <a:latin typeface="+mn-lt"/>
                          <a:ea typeface="+mn-ea"/>
                          <a:cs typeface="+mn-cs"/>
                        </a:rPr>
                        <a:t>RMI-based</a:t>
                      </a:r>
                      <a:endParaRPr lang="en-US" dirty="0"/>
                    </a:p>
                  </a:txBody>
                  <a:tcPr/>
                </a:tc>
                <a:tc>
                  <a:txBody>
                    <a:bodyPr/>
                    <a:lstStyle/>
                    <a:p>
                      <a:r>
                        <a:rPr kumimoji="0" lang="en-US" sz="1800" kern="1200" baseline="0" dirty="0" smtClean="0">
                          <a:solidFill>
                            <a:schemeClr val="dk1"/>
                          </a:solidFill>
                          <a:latin typeface="+mn-lt"/>
                          <a:ea typeface="+mn-ea"/>
                          <a:cs typeface="+mn-cs"/>
                        </a:rPr>
                        <a:t>Java</a:t>
                      </a:r>
                      <a:endParaRPr lang="en-US" dirty="0"/>
                    </a:p>
                  </a:txBody>
                  <a:tcPr/>
                </a:tc>
              </a:tr>
              <a:tr h="406400">
                <a:tc>
                  <a:txBody>
                    <a:bodyPr/>
                    <a:lstStyle/>
                    <a:p>
                      <a:r>
                        <a:rPr kumimoji="0" lang="en-US" sz="1800" kern="1200" baseline="0" dirty="0" smtClean="0">
                          <a:solidFill>
                            <a:schemeClr val="dk1"/>
                          </a:solidFill>
                          <a:latin typeface="+mn-lt"/>
                          <a:ea typeface="+mn-ea"/>
                          <a:cs typeface="+mn-cs"/>
                        </a:rPr>
                        <a:t>Jane</a:t>
                      </a:r>
                      <a:endParaRPr lang="en-US" dirty="0"/>
                    </a:p>
                  </a:txBody>
                  <a:tcPr/>
                </a:tc>
                <a:tc>
                  <a:txBody>
                    <a:bodyPr/>
                    <a:lstStyle/>
                    <a:p>
                      <a:r>
                        <a:rPr kumimoji="0" lang="en-US" sz="1800" kern="1200" baseline="0" dirty="0" smtClean="0">
                          <a:solidFill>
                            <a:schemeClr val="dk1"/>
                          </a:solidFill>
                          <a:latin typeface="+mn-lt"/>
                          <a:ea typeface="+mn-ea"/>
                          <a:cs typeface="+mn-cs"/>
                        </a:rPr>
                        <a:t>No</a:t>
                      </a:r>
                      <a:endParaRPr lang="en-US" dirty="0"/>
                    </a:p>
                  </a:txBody>
                  <a:tcPr/>
                </a:tc>
                <a:tc>
                  <a:txBody>
                    <a:bodyPr/>
                    <a:lstStyle/>
                    <a:p>
                      <a:r>
                        <a:rPr kumimoji="0" lang="en-US" sz="1800" kern="1200" baseline="0" dirty="0" smtClean="0">
                          <a:solidFill>
                            <a:schemeClr val="dk1"/>
                          </a:solidFill>
                          <a:latin typeface="+mn-lt"/>
                          <a:ea typeface="+mn-ea"/>
                          <a:cs typeface="+mn-cs"/>
                        </a:rPr>
                        <a:t>Java</a:t>
                      </a:r>
                      <a:endParaRPr lang="en-US" dirty="0"/>
                    </a:p>
                  </a:txBody>
                  <a:tcPr/>
                </a:tc>
              </a:tr>
              <a:tr h="406400">
                <a:tc>
                  <a:txBody>
                    <a:bodyPr/>
                    <a:lstStyle/>
                    <a:p>
                      <a:r>
                        <a:rPr kumimoji="0" lang="en-US" sz="1800" kern="1200" baseline="0" dirty="0" smtClean="0">
                          <a:solidFill>
                            <a:schemeClr val="dk1"/>
                          </a:solidFill>
                          <a:latin typeface="+mn-lt"/>
                          <a:ea typeface="+mn-ea"/>
                          <a:cs typeface="+mn-cs"/>
                        </a:rPr>
                        <a:t>NAB</a:t>
                      </a:r>
                      <a:endParaRPr lang="en-US" dirty="0"/>
                    </a:p>
                  </a:txBody>
                  <a:tcPr/>
                </a:tc>
                <a:tc>
                  <a:txBody>
                    <a:bodyPr/>
                    <a:lstStyle/>
                    <a:p>
                      <a:r>
                        <a:rPr kumimoji="0" lang="en-US" sz="1800" kern="1200" baseline="0" dirty="0" smtClean="0">
                          <a:solidFill>
                            <a:schemeClr val="dk1"/>
                          </a:solidFill>
                          <a:latin typeface="+mn-lt"/>
                          <a:ea typeface="+mn-ea"/>
                          <a:cs typeface="+mn-cs"/>
                        </a:rPr>
                        <a:t>No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Native</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OMNet</a:t>
                      </a:r>
                      <a:r>
                        <a:rPr kumimoji="0" lang="en-US" sz="1800" kern="1200" baseline="0" dirty="0" smtClean="0">
                          <a:solidFill>
                            <a:schemeClr val="dk1"/>
                          </a:solidFill>
                          <a:latin typeface="+mn-lt"/>
                          <a:ea typeface="+mn-ea"/>
                          <a:cs typeface="+mn-cs"/>
                        </a:rPr>
                        <a:t>++</a:t>
                      </a:r>
                      <a:endParaRPr lang="en-US" dirty="0"/>
                    </a:p>
                  </a:txBody>
                  <a:tcPr/>
                </a:tc>
                <a:tc>
                  <a:txBody>
                    <a:bodyPr/>
                    <a:lstStyle/>
                    <a:p>
                      <a:r>
                        <a:rPr kumimoji="0" lang="en-US" sz="1800" kern="1200" baseline="0" dirty="0" smtClean="0">
                          <a:solidFill>
                            <a:schemeClr val="dk1"/>
                          </a:solidFill>
                          <a:latin typeface="+mn-lt"/>
                          <a:ea typeface="+mn-ea"/>
                          <a:cs typeface="+mn-cs"/>
                        </a:rPr>
                        <a:t>MPI/PVM</a:t>
                      </a:r>
                      <a:endParaRPr lang="en-US" dirty="0"/>
                    </a:p>
                  </a:txBody>
                  <a:tcPr/>
                </a:tc>
                <a:tc>
                  <a:txBody>
                    <a:bodyPr/>
                    <a:lstStyle/>
                    <a:p>
                      <a:r>
                        <a:rPr kumimoji="0" lang="en-US" sz="1800" kern="1200" baseline="0" dirty="0" smtClean="0">
                          <a:solidFill>
                            <a:schemeClr val="dk1"/>
                          </a:solidFill>
                          <a:latin typeface="+mn-lt"/>
                          <a:ea typeface="+mn-ea"/>
                          <a:cs typeface="+mn-cs"/>
                        </a:rPr>
                        <a:t>C++</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OPNet</a:t>
                      </a:r>
                      <a:endParaRPr lang="en-US" dirty="0"/>
                    </a:p>
                  </a:txBody>
                  <a:tcPr/>
                </a:tc>
                <a:tc>
                  <a:txBody>
                    <a:bodyPr/>
                    <a:lstStyle/>
                    <a:p>
                      <a:r>
                        <a:rPr kumimoji="0" lang="en-US" sz="1800" kern="1200" baseline="0" dirty="0" smtClean="0">
                          <a:solidFill>
                            <a:schemeClr val="dk1"/>
                          </a:solidFill>
                          <a:latin typeface="+mn-lt"/>
                          <a:ea typeface="+mn-ea"/>
                          <a:cs typeface="+mn-cs"/>
                        </a:rPr>
                        <a:t>Yes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C</a:t>
                      </a:r>
                      <a:endParaRPr lang="en-US" dirty="0" smtClean="0"/>
                    </a:p>
                  </a:txBody>
                  <a:tcPr/>
                </a:tc>
              </a:tr>
              <a:tr h="406400">
                <a:tc>
                  <a:txBody>
                    <a:bodyPr/>
                    <a:lstStyle/>
                    <a:p>
                      <a:r>
                        <a:rPr kumimoji="0" lang="en-US" sz="1800" kern="1200" baseline="0" dirty="0" err="1" smtClean="0">
                          <a:solidFill>
                            <a:schemeClr val="dk1"/>
                          </a:solidFill>
                          <a:latin typeface="+mn-lt"/>
                          <a:ea typeface="+mn-ea"/>
                          <a:cs typeface="+mn-cs"/>
                        </a:rPr>
                        <a:t>QualNet</a:t>
                      </a:r>
                      <a:endParaRPr lang="en-US" dirty="0"/>
                    </a:p>
                  </a:txBody>
                  <a:tcPr/>
                </a:tc>
                <a:tc>
                  <a:txBody>
                    <a:bodyPr/>
                    <a:lstStyle/>
                    <a:p>
                      <a:r>
                        <a:rPr kumimoji="0" lang="en-US" sz="1800" kern="1200" baseline="0" dirty="0" smtClean="0">
                          <a:solidFill>
                            <a:schemeClr val="dk1"/>
                          </a:solidFill>
                          <a:latin typeface="+mn-lt"/>
                          <a:ea typeface="+mn-ea"/>
                          <a:cs typeface="+mn-cs"/>
                        </a:rPr>
                        <a:t>SMP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Parsec (C-based)</a:t>
                      </a:r>
                      <a:endParaRPr lang="en-US" dirty="0"/>
                    </a:p>
                  </a:txBody>
                  <a:tcPr/>
                </a:tc>
              </a:tr>
              <a:tr h="406400">
                <a:tc>
                  <a:txBody>
                    <a:bodyPr/>
                    <a:lstStyle/>
                    <a:p>
                      <a:r>
                        <a:rPr kumimoji="0" lang="en-US" sz="1800" kern="1200" baseline="0" dirty="0" smtClean="0">
                          <a:solidFill>
                            <a:schemeClr val="dk1"/>
                          </a:solidFill>
                          <a:latin typeface="+mn-lt"/>
                          <a:ea typeface="+mn-ea"/>
                          <a:cs typeface="+mn-cs"/>
                        </a:rPr>
                        <a:t>SWANS</a:t>
                      </a:r>
                      <a:endParaRPr lang="en-US" dirty="0"/>
                    </a:p>
                  </a:txBody>
                  <a:tcPr/>
                </a:tc>
                <a:tc>
                  <a:txBody>
                    <a:bodyPr/>
                    <a:lstStyle/>
                    <a:p>
                      <a:r>
                        <a:rPr kumimoji="0" lang="en-US" sz="1800" kern="1200" baseline="0" dirty="0" smtClean="0">
                          <a:solidFill>
                            <a:schemeClr val="dk1"/>
                          </a:solidFill>
                          <a:latin typeface="+mn-lt"/>
                          <a:ea typeface="+mn-ea"/>
                          <a:cs typeface="+mn-cs"/>
                        </a:rPr>
                        <a:t>No</a:t>
                      </a:r>
                      <a:endParaRPr lang="en-US" dirty="0"/>
                    </a:p>
                  </a:txBody>
                  <a:tcPr/>
                </a:tc>
                <a:tc>
                  <a:txBody>
                    <a:bodyPr/>
                    <a:lstStyle/>
                    <a:p>
                      <a:r>
                        <a:rPr kumimoji="0" lang="en-US" sz="1800" kern="1200" baseline="0" dirty="0" smtClean="0">
                          <a:solidFill>
                            <a:schemeClr val="dk1"/>
                          </a:solidFill>
                          <a:latin typeface="+mn-lt"/>
                          <a:ea typeface="+mn-ea"/>
                          <a:cs typeface="+mn-cs"/>
                        </a:rPr>
                        <a:t>Java</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BB1856FD-C10E-4C5C-BEDD-F9CA8C09B928}" type="slidenum">
              <a:rPr lang="en-US" smtClean="0"/>
              <a:pPr/>
              <a:t>12</a:t>
            </a:fld>
            <a:endParaRPr lang="en-US"/>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553200" cy="675162"/>
          </a:xfrm>
        </p:spPr>
        <p:txBody>
          <a:bodyPr>
            <a:noAutofit/>
          </a:bodyPr>
          <a:lstStyle/>
          <a:p>
            <a:r>
              <a:rPr lang="en-US" sz="2400" dirty="0" smtClean="0"/>
              <a:t>MANET simulators currently in use</a:t>
            </a:r>
            <a:endParaRPr lang="en-US" sz="2400" dirty="0"/>
          </a:p>
        </p:txBody>
      </p:sp>
      <p:sp>
        <p:nvSpPr>
          <p:cNvPr id="3" name="Subtitle 2"/>
          <p:cNvSpPr>
            <a:spLocks noGrp="1"/>
          </p:cNvSpPr>
          <p:nvPr>
            <p:ph type="subTitle" idx="1"/>
          </p:nvPr>
        </p:nvSpPr>
        <p:spPr>
          <a:xfrm>
            <a:off x="2286000" y="1295400"/>
            <a:ext cx="6172200" cy="4876800"/>
          </a:xfrm>
        </p:spPr>
        <p:txBody>
          <a:bodyPr>
            <a:normAutofit/>
          </a:bodyPr>
          <a:lstStyle/>
          <a:p>
            <a:endParaRPr lang="en-US" dirty="0" smtClean="0">
              <a:solidFill>
                <a:srgbClr val="FF0000"/>
              </a:solidFill>
            </a:endParaRPr>
          </a:p>
        </p:txBody>
      </p:sp>
      <p:graphicFrame>
        <p:nvGraphicFramePr>
          <p:cNvPr id="5" name="Table 4"/>
          <p:cNvGraphicFramePr>
            <a:graphicFrameLocks noGrp="1"/>
          </p:cNvGraphicFramePr>
          <p:nvPr/>
        </p:nvGraphicFramePr>
        <p:xfrm>
          <a:off x="2362200" y="1295400"/>
          <a:ext cx="6096000" cy="4881880"/>
        </p:xfrm>
        <a:graphic>
          <a:graphicData uri="http://schemas.openxmlformats.org/drawingml/2006/table">
            <a:tbl>
              <a:tblPr firstRow="1" bandRow="1">
                <a:tableStyleId>{5C22544A-7EE6-4342-B048-85BDC9FD1C3A}</a:tableStyleId>
              </a:tblPr>
              <a:tblGrid>
                <a:gridCol w="2032000"/>
                <a:gridCol w="2032000"/>
                <a:gridCol w="2032000"/>
              </a:tblGrid>
              <a:tr h="406400">
                <a:tc>
                  <a:txBody>
                    <a:bodyPr/>
                    <a:lstStyle/>
                    <a:p>
                      <a:r>
                        <a:rPr kumimoji="0" lang="en-US" sz="1800" b="1" kern="1200" baseline="0" dirty="0" smtClean="0">
                          <a:solidFill>
                            <a:schemeClr val="lt1"/>
                          </a:solidFill>
                          <a:latin typeface="+mn-lt"/>
                          <a:ea typeface="+mn-ea"/>
                          <a:cs typeface="+mn-cs"/>
                        </a:rPr>
                        <a:t>Name</a:t>
                      </a:r>
                      <a:endParaRPr lang="en-US" dirty="0"/>
                    </a:p>
                  </a:txBody>
                  <a:tcPr/>
                </a:tc>
                <a:tc>
                  <a:txBody>
                    <a:bodyPr/>
                    <a:lstStyle/>
                    <a:p>
                      <a:r>
                        <a:rPr kumimoji="0" lang="en-US" sz="1800" b="1" kern="1200" baseline="0" dirty="0" smtClean="0">
                          <a:solidFill>
                            <a:schemeClr val="lt1"/>
                          </a:solidFill>
                          <a:latin typeface="+mn-lt"/>
                          <a:ea typeface="+mn-ea"/>
                          <a:cs typeface="+mn-cs"/>
                        </a:rPr>
                        <a:t>Popularity</a:t>
                      </a:r>
                      <a:endParaRPr lang="en-US" dirty="0"/>
                    </a:p>
                  </a:txBody>
                  <a:tcPr/>
                </a:tc>
                <a:tc>
                  <a:txBody>
                    <a:bodyPr/>
                    <a:lstStyle/>
                    <a:p>
                      <a:r>
                        <a:rPr kumimoji="0" lang="en-US" sz="1800" b="1" kern="1200" baseline="0" dirty="0" err="1" smtClean="0">
                          <a:solidFill>
                            <a:schemeClr val="lt1"/>
                          </a:solidFill>
                          <a:latin typeface="+mn-lt"/>
                          <a:ea typeface="+mn-ea"/>
                          <a:cs typeface="+mn-cs"/>
                        </a:rPr>
                        <a:t>Licence</a:t>
                      </a:r>
                      <a:endParaRPr lang="en-US" dirty="0"/>
                    </a:p>
                  </a:txBody>
                  <a:tcPr/>
                </a:tc>
              </a:tr>
              <a:tr h="406400">
                <a:tc>
                  <a:txBody>
                    <a:bodyPr/>
                    <a:lstStyle/>
                    <a:p>
                      <a:r>
                        <a:rPr kumimoji="0" lang="en-US" sz="1800" kern="1200" baseline="0" dirty="0" smtClean="0">
                          <a:solidFill>
                            <a:schemeClr val="dk1"/>
                          </a:solidFill>
                          <a:latin typeface="+mn-lt"/>
                          <a:ea typeface="+mn-ea"/>
                          <a:cs typeface="+mn-cs"/>
                        </a:rPr>
                        <a:t>ns-2</a:t>
                      </a:r>
                      <a:endParaRPr lang="en-US" dirty="0"/>
                    </a:p>
                  </a:txBody>
                  <a:tcPr/>
                </a:tc>
                <a:tc>
                  <a:txBody>
                    <a:bodyPr/>
                    <a:lstStyle/>
                    <a:p>
                      <a:r>
                        <a:rPr kumimoji="0" lang="en-US" sz="1800" kern="1200" baseline="0" dirty="0" smtClean="0">
                          <a:solidFill>
                            <a:schemeClr val="dk1"/>
                          </a:solidFill>
                          <a:latin typeface="+mn-lt"/>
                          <a:ea typeface="+mn-ea"/>
                          <a:cs typeface="+mn-cs"/>
                        </a:rPr>
                        <a:t>88.8%</a:t>
                      </a:r>
                      <a:endParaRPr lang="en-US" dirty="0"/>
                    </a:p>
                  </a:txBody>
                  <a:tcPr/>
                </a:tc>
                <a:tc>
                  <a:txBody>
                    <a:bodyPr/>
                    <a:lstStyle/>
                    <a:p>
                      <a:r>
                        <a:rPr kumimoji="0" lang="en-US" sz="1800" kern="1200" baseline="0" dirty="0" smtClean="0">
                          <a:solidFill>
                            <a:schemeClr val="dk1"/>
                          </a:solidFill>
                          <a:latin typeface="+mn-lt"/>
                          <a:ea typeface="+mn-ea"/>
                          <a:cs typeface="+mn-cs"/>
                        </a:rPr>
                        <a:t>Open source</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DIANEmu</a:t>
                      </a:r>
                      <a:endParaRPr lang="en-US" dirty="0"/>
                    </a:p>
                  </a:txBody>
                  <a:tcPr/>
                </a:tc>
                <a:tc>
                  <a:txBody>
                    <a:bodyPr/>
                    <a:lstStyle/>
                    <a:p>
                      <a:r>
                        <a:rPr kumimoji="0" lang="en-US" sz="1800" kern="1200" baseline="0" dirty="0" smtClean="0">
                          <a:solidFill>
                            <a:schemeClr val="dk1"/>
                          </a:solidFill>
                          <a:latin typeface="+mn-lt"/>
                          <a:ea typeface="+mn-ea"/>
                          <a:cs typeface="+mn-cs"/>
                        </a:rPr>
                        <a:t>&lt; 0.1%</a:t>
                      </a:r>
                      <a:endParaRPr lang="en-US" dirty="0"/>
                    </a:p>
                  </a:txBody>
                  <a:tcPr/>
                </a:tc>
                <a:tc>
                  <a:txBody>
                    <a:bodyPr/>
                    <a:lstStyle/>
                    <a:p>
                      <a:r>
                        <a:rPr kumimoji="0" lang="en-US" sz="1800" kern="1200" baseline="0" dirty="0" smtClean="0">
                          <a:solidFill>
                            <a:schemeClr val="dk1"/>
                          </a:solidFill>
                          <a:latin typeface="+mn-lt"/>
                          <a:ea typeface="+mn-ea"/>
                          <a:cs typeface="+mn-cs"/>
                        </a:rPr>
                        <a:t>Free</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Glomosim</a:t>
                      </a:r>
                      <a:endParaRPr lang="en-US" dirty="0"/>
                    </a:p>
                  </a:txBody>
                  <a:tcPr/>
                </a:tc>
                <a:tc>
                  <a:txBody>
                    <a:bodyPr/>
                    <a:lstStyle/>
                    <a:p>
                      <a:r>
                        <a:rPr kumimoji="0" lang="en-US" sz="1800" kern="1200" baseline="0" dirty="0" smtClean="0">
                          <a:solidFill>
                            <a:schemeClr val="dk1"/>
                          </a:solidFill>
                          <a:latin typeface="+mn-lt"/>
                          <a:ea typeface="+mn-ea"/>
                          <a:cs typeface="+mn-cs"/>
                        </a:rPr>
                        <a:t>4%</a:t>
                      </a:r>
                      <a:endParaRPr lang="en-US" dirty="0"/>
                    </a:p>
                  </a:txBody>
                  <a:tcPr/>
                </a:tc>
                <a:tc>
                  <a:txBody>
                    <a:bodyPr/>
                    <a:lstStyle/>
                    <a:p>
                      <a:r>
                        <a:rPr kumimoji="0" lang="en-US" sz="1800" kern="1200" baseline="0" dirty="0" smtClean="0">
                          <a:solidFill>
                            <a:schemeClr val="dk1"/>
                          </a:solidFill>
                          <a:latin typeface="+mn-lt"/>
                          <a:ea typeface="+mn-ea"/>
                          <a:cs typeface="+mn-cs"/>
                        </a:rPr>
                        <a:t>Open source</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GTNets</a:t>
                      </a:r>
                      <a:endParaRPr lang="en-US" dirty="0"/>
                    </a:p>
                  </a:txBody>
                  <a:tcPr/>
                </a:tc>
                <a:tc>
                  <a:txBody>
                    <a:bodyPr/>
                    <a:lstStyle/>
                    <a:p>
                      <a:r>
                        <a:rPr kumimoji="0" lang="en-US" sz="1800" kern="1200" baseline="0" dirty="0" smtClean="0">
                          <a:solidFill>
                            <a:schemeClr val="dk1"/>
                          </a:solidFill>
                          <a:latin typeface="+mn-lt"/>
                          <a:ea typeface="+mn-ea"/>
                          <a:cs typeface="+mn-cs"/>
                        </a:rPr>
                        <a:t>0.13%</a:t>
                      </a:r>
                      <a:endParaRPr lang="en-US" dirty="0"/>
                    </a:p>
                  </a:txBody>
                  <a:tcPr/>
                </a:tc>
                <a:tc>
                  <a:txBody>
                    <a:bodyPr/>
                    <a:lstStyle/>
                    <a:p>
                      <a:r>
                        <a:rPr kumimoji="0" lang="en-US" sz="1800" kern="1200" baseline="0" dirty="0" smtClean="0">
                          <a:solidFill>
                            <a:schemeClr val="dk1"/>
                          </a:solidFill>
                          <a:latin typeface="+mn-lt"/>
                          <a:ea typeface="+mn-ea"/>
                          <a:cs typeface="+mn-cs"/>
                        </a:rPr>
                        <a:t>Open source</a:t>
                      </a:r>
                      <a:endParaRPr lang="en-US" dirty="0"/>
                    </a:p>
                  </a:txBody>
                  <a:tcPr/>
                </a:tc>
              </a:tr>
              <a:tr h="406400">
                <a:tc>
                  <a:txBody>
                    <a:bodyPr/>
                    <a:lstStyle/>
                    <a:p>
                      <a:r>
                        <a:rPr kumimoji="0" lang="en-US" sz="1800" kern="1200" baseline="0" dirty="0" smtClean="0">
                          <a:solidFill>
                            <a:schemeClr val="dk1"/>
                          </a:solidFill>
                          <a:latin typeface="+mn-lt"/>
                          <a:ea typeface="+mn-ea"/>
                          <a:cs typeface="+mn-cs"/>
                        </a:rPr>
                        <a:t>J-</a:t>
                      </a:r>
                      <a:r>
                        <a:rPr kumimoji="0" lang="en-US" sz="1800" kern="1200" baseline="0" dirty="0" err="1" smtClean="0">
                          <a:solidFill>
                            <a:schemeClr val="dk1"/>
                          </a:solidFill>
                          <a:latin typeface="+mn-lt"/>
                          <a:ea typeface="+mn-ea"/>
                          <a:cs typeface="+mn-cs"/>
                        </a:rPr>
                        <a:t>Sim</a:t>
                      </a:r>
                      <a:endParaRPr lang="en-US" dirty="0"/>
                    </a:p>
                  </a:txBody>
                  <a:tcPr/>
                </a:tc>
                <a:tc>
                  <a:txBody>
                    <a:bodyPr/>
                    <a:lstStyle/>
                    <a:p>
                      <a:r>
                        <a:rPr kumimoji="0" lang="en-US" sz="1800" kern="1200" baseline="0" dirty="0" smtClean="0">
                          <a:solidFill>
                            <a:schemeClr val="dk1"/>
                          </a:solidFill>
                          <a:latin typeface="+mn-lt"/>
                          <a:ea typeface="+mn-ea"/>
                          <a:cs typeface="+mn-cs"/>
                        </a:rPr>
                        <a:t>0.45%</a:t>
                      </a:r>
                    </a:p>
                  </a:txBody>
                  <a:tcPr/>
                </a:tc>
                <a:tc>
                  <a:txBody>
                    <a:bodyPr/>
                    <a:lstStyle/>
                    <a:p>
                      <a:r>
                        <a:rPr kumimoji="0" lang="en-US" sz="1800" kern="1200" baseline="0" dirty="0" smtClean="0">
                          <a:solidFill>
                            <a:schemeClr val="dk1"/>
                          </a:solidFill>
                          <a:latin typeface="+mn-lt"/>
                          <a:ea typeface="+mn-ea"/>
                          <a:cs typeface="+mn-cs"/>
                        </a:rPr>
                        <a:t>Open source</a:t>
                      </a:r>
                      <a:endParaRPr lang="en-US" dirty="0"/>
                    </a:p>
                  </a:txBody>
                  <a:tcPr/>
                </a:tc>
              </a:tr>
              <a:tr h="406400">
                <a:tc>
                  <a:txBody>
                    <a:bodyPr/>
                    <a:lstStyle/>
                    <a:p>
                      <a:r>
                        <a:rPr kumimoji="0" lang="en-US" sz="1800" kern="1200" baseline="0" dirty="0" smtClean="0">
                          <a:solidFill>
                            <a:schemeClr val="dk1"/>
                          </a:solidFill>
                          <a:latin typeface="+mn-lt"/>
                          <a:ea typeface="+mn-ea"/>
                          <a:cs typeface="+mn-cs"/>
                        </a:rPr>
                        <a:t>Jane</a:t>
                      </a:r>
                      <a:endParaRPr lang="en-US" dirty="0"/>
                    </a:p>
                  </a:txBody>
                  <a:tcPr/>
                </a:tc>
                <a:tc>
                  <a:txBody>
                    <a:bodyPr/>
                    <a:lstStyle/>
                    <a:p>
                      <a:r>
                        <a:rPr kumimoji="0" lang="en-US" sz="1800" kern="1200" baseline="0" dirty="0" smtClean="0">
                          <a:solidFill>
                            <a:schemeClr val="dk1"/>
                          </a:solidFill>
                          <a:latin typeface="+mn-lt"/>
                          <a:ea typeface="+mn-ea"/>
                          <a:cs typeface="+mn-cs"/>
                        </a:rPr>
                        <a:t>&lt; 0.1%</a:t>
                      </a:r>
                      <a:endParaRPr lang="en-US" dirty="0"/>
                    </a:p>
                  </a:txBody>
                  <a:tcPr/>
                </a:tc>
                <a:tc>
                  <a:txBody>
                    <a:bodyPr/>
                    <a:lstStyle/>
                    <a:p>
                      <a:r>
                        <a:rPr kumimoji="0" lang="en-US" sz="1800" kern="1200" baseline="0" dirty="0" smtClean="0">
                          <a:solidFill>
                            <a:schemeClr val="dk1"/>
                          </a:solidFill>
                          <a:latin typeface="+mn-lt"/>
                          <a:ea typeface="+mn-ea"/>
                          <a:cs typeface="+mn-cs"/>
                        </a:rPr>
                        <a:t>Free</a:t>
                      </a:r>
                      <a:endParaRPr lang="en-US" dirty="0"/>
                    </a:p>
                  </a:txBody>
                  <a:tcPr/>
                </a:tc>
              </a:tr>
              <a:tr h="406400">
                <a:tc>
                  <a:txBody>
                    <a:bodyPr/>
                    <a:lstStyle/>
                    <a:p>
                      <a:r>
                        <a:rPr kumimoji="0" lang="en-US" sz="1800" kern="1200" baseline="0" dirty="0" smtClean="0">
                          <a:solidFill>
                            <a:schemeClr val="dk1"/>
                          </a:solidFill>
                          <a:latin typeface="+mn-lt"/>
                          <a:ea typeface="+mn-ea"/>
                          <a:cs typeface="+mn-cs"/>
                        </a:rPr>
                        <a:t>NAB</a:t>
                      </a:r>
                      <a:endParaRPr lang="en-US" dirty="0"/>
                    </a:p>
                  </a:txBody>
                  <a:tcPr/>
                </a:tc>
                <a:tc>
                  <a:txBody>
                    <a:bodyPr/>
                    <a:lstStyle/>
                    <a:p>
                      <a:r>
                        <a:rPr kumimoji="0" lang="en-US" sz="1800" kern="1200" baseline="0" dirty="0" smtClean="0">
                          <a:solidFill>
                            <a:schemeClr val="dk1"/>
                          </a:solidFill>
                          <a:latin typeface="+mn-lt"/>
                          <a:ea typeface="+mn-ea"/>
                          <a:cs typeface="+mn-cs"/>
                        </a:rPr>
                        <a:t>0.48%</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Open source</a:t>
                      </a:r>
                      <a:endParaRPr lang="en-US" dirty="0"/>
                    </a:p>
                  </a:txBody>
                  <a:tcPr/>
                </a:tc>
              </a:tr>
              <a:tr h="406400">
                <a:tc>
                  <a:txBody>
                    <a:bodyPr/>
                    <a:lstStyle/>
                    <a:p>
                      <a:r>
                        <a:rPr kumimoji="0" lang="en-US" sz="1800" kern="1200" baseline="0" dirty="0" err="1" smtClean="0">
                          <a:solidFill>
                            <a:schemeClr val="dk1"/>
                          </a:solidFill>
                          <a:latin typeface="+mn-lt"/>
                          <a:ea typeface="+mn-ea"/>
                          <a:cs typeface="+mn-cs"/>
                        </a:rPr>
                        <a:t>OMNet</a:t>
                      </a:r>
                      <a:r>
                        <a:rPr kumimoji="0" lang="en-US" sz="1800" kern="1200" baseline="0" dirty="0" smtClean="0">
                          <a:solidFill>
                            <a:schemeClr val="dk1"/>
                          </a:solidFill>
                          <a:latin typeface="+mn-lt"/>
                          <a:ea typeface="+mn-ea"/>
                          <a:cs typeface="+mn-cs"/>
                        </a:rPr>
                        <a:t>++</a:t>
                      </a:r>
                      <a:endParaRPr lang="en-US" dirty="0"/>
                    </a:p>
                  </a:txBody>
                  <a:tcPr/>
                </a:tc>
                <a:tc>
                  <a:txBody>
                    <a:bodyPr/>
                    <a:lstStyle/>
                    <a:p>
                      <a:r>
                        <a:rPr kumimoji="0" lang="en-US" sz="1800" kern="1200" baseline="0" dirty="0" smtClean="0">
                          <a:solidFill>
                            <a:schemeClr val="dk1"/>
                          </a:solidFill>
                          <a:latin typeface="+mn-lt"/>
                          <a:ea typeface="+mn-ea"/>
                          <a:cs typeface="+mn-cs"/>
                        </a:rPr>
                        <a:t>1.04%</a:t>
                      </a:r>
                      <a:endParaRPr lang="en-US" dirty="0"/>
                    </a:p>
                  </a:txBody>
                  <a:tcPr/>
                </a:tc>
                <a:tc>
                  <a:txBody>
                    <a:bodyPr/>
                    <a:lstStyle/>
                    <a:p>
                      <a:r>
                        <a:rPr kumimoji="0" lang="en-US" sz="1050" kern="1200" baseline="0" dirty="0" smtClean="0">
                          <a:solidFill>
                            <a:srgbClr val="FF0000"/>
                          </a:solidFill>
                          <a:latin typeface="+mn-lt"/>
                          <a:ea typeface="+mn-ea"/>
                          <a:cs typeface="+mn-cs"/>
                        </a:rPr>
                        <a:t>Free for academic and educational use</a:t>
                      </a:r>
                      <a:endParaRPr lang="en-US" sz="1050" dirty="0">
                        <a:solidFill>
                          <a:srgbClr val="FF0000"/>
                        </a:solidFill>
                      </a:endParaRPr>
                    </a:p>
                  </a:txBody>
                  <a:tcPr/>
                </a:tc>
              </a:tr>
              <a:tr h="406400">
                <a:tc>
                  <a:txBody>
                    <a:bodyPr/>
                    <a:lstStyle/>
                    <a:p>
                      <a:r>
                        <a:rPr kumimoji="0" lang="en-US" sz="1800" kern="1200" baseline="0" dirty="0" err="1" smtClean="0">
                          <a:solidFill>
                            <a:schemeClr val="dk1"/>
                          </a:solidFill>
                          <a:latin typeface="+mn-lt"/>
                          <a:ea typeface="+mn-ea"/>
                          <a:cs typeface="+mn-cs"/>
                        </a:rPr>
                        <a:t>OPNet</a:t>
                      </a:r>
                      <a:endParaRPr lang="en-US" dirty="0"/>
                    </a:p>
                  </a:txBody>
                  <a:tcPr/>
                </a:tc>
                <a:tc>
                  <a:txBody>
                    <a:bodyPr/>
                    <a:lstStyle/>
                    <a:p>
                      <a:r>
                        <a:rPr kumimoji="0" lang="en-US" sz="1800" kern="1200" baseline="0" dirty="0" smtClean="0">
                          <a:solidFill>
                            <a:schemeClr val="dk1"/>
                          </a:solidFill>
                          <a:latin typeface="+mn-lt"/>
                          <a:ea typeface="+mn-ea"/>
                          <a:cs typeface="+mn-cs"/>
                        </a:rPr>
                        <a:t>2.61%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Commercial</a:t>
                      </a:r>
                      <a:endParaRPr lang="en-US" dirty="0" smtClean="0"/>
                    </a:p>
                  </a:txBody>
                  <a:tcPr/>
                </a:tc>
              </a:tr>
              <a:tr h="406400">
                <a:tc>
                  <a:txBody>
                    <a:bodyPr/>
                    <a:lstStyle/>
                    <a:p>
                      <a:r>
                        <a:rPr kumimoji="0" lang="en-US" sz="1800" kern="1200" baseline="0" dirty="0" err="1" smtClean="0">
                          <a:solidFill>
                            <a:schemeClr val="dk1"/>
                          </a:solidFill>
                          <a:latin typeface="+mn-lt"/>
                          <a:ea typeface="+mn-ea"/>
                          <a:cs typeface="+mn-cs"/>
                        </a:rPr>
                        <a:t>QualNet</a:t>
                      </a:r>
                      <a:endParaRPr lang="en-US" dirty="0"/>
                    </a:p>
                  </a:txBody>
                  <a:tcPr/>
                </a:tc>
                <a:tc>
                  <a:txBody>
                    <a:bodyPr/>
                    <a:lstStyle/>
                    <a:p>
                      <a:r>
                        <a:rPr kumimoji="0" lang="en-US" sz="1800" kern="1200" baseline="0" dirty="0" smtClean="0">
                          <a:solidFill>
                            <a:schemeClr val="dk1"/>
                          </a:solidFill>
                          <a:latin typeface="+mn-lt"/>
                          <a:ea typeface="+mn-ea"/>
                          <a:cs typeface="+mn-cs"/>
                        </a:rPr>
                        <a:t>2.49%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Commercial</a:t>
                      </a:r>
                      <a:endParaRPr lang="en-US" dirty="0"/>
                    </a:p>
                  </a:txBody>
                  <a:tcPr/>
                </a:tc>
              </a:tr>
              <a:tr h="406400">
                <a:tc>
                  <a:txBody>
                    <a:bodyPr/>
                    <a:lstStyle/>
                    <a:p>
                      <a:r>
                        <a:rPr kumimoji="0" lang="en-US" sz="1800" kern="1200" baseline="0" dirty="0" smtClean="0">
                          <a:solidFill>
                            <a:schemeClr val="dk1"/>
                          </a:solidFill>
                          <a:latin typeface="+mn-lt"/>
                          <a:ea typeface="+mn-ea"/>
                          <a:cs typeface="+mn-cs"/>
                        </a:rPr>
                        <a:t>SWANS</a:t>
                      </a:r>
                      <a:endParaRPr lang="en-US" dirty="0"/>
                    </a:p>
                  </a:txBody>
                  <a:tcPr/>
                </a:tc>
                <a:tc>
                  <a:txBody>
                    <a:bodyPr/>
                    <a:lstStyle/>
                    <a:p>
                      <a:r>
                        <a:rPr kumimoji="0" lang="en-US" sz="1800" kern="1200" baseline="0" dirty="0" smtClean="0">
                          <a:solidFill>
                            <a:schemeClr val="dk1"/>
                          </a:solidFill>
                          <a:latin typeface="+mn-lt"/>
                          <a:ea typeface="+mn-ea"/>
                          <a:cs typeface="+mn-cs"/>
                        </a:rPr>
                        <a:t>0.3%</a:t>
                      </a:r>
                      <a:endParaRPr lang="en-US" dirty="0"/>
                    </a:p>
                  </a:txBody>
                  <a:tcPr/>
                </a:tc>
                <a:tc>
                  <a:txBody>
                    <a:bodyPr/>
                    <a:lstStyle/>
                    <a:p>
                      <a:r>
                        <a:rPr kumimoji="0" lang="en-US" sz="1800" kern="1200" baseline="0" dirty="0" smtClean="0">
                          <a:solidFill>
                            <a:schemeClr val="dk1"/>
                          </a:solidFill>
                          <a:latin typeface="+mn-lt"/>
                          <a:ea typeface="+mn-ea"/>
                          <a:cs typeface="+mn-cs"/>
                        </a:rPr>
                        <a:t>Open source</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BB1856FD-C10E-4C5C-BEDD-F9CA8C09B928}" type="slidenum">
              <a:rPr lang="en-US" smtClean="0"/>
              <a:pPr/>
              <a:t>13</a:t>
            </a:fld>
            <a:endParaRPr lang="en-US"/>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a:bodyPr>
          <a:lstStyle/>
          <a:p>
            <a:r>
              <a:rPr lang="en-US" dirty="0" smtClean="0"/>
              <a:t>MANETs simulation study</a:t>
            </a:r>
            <a:endParaRPr lang="en-US" dirty="0"/>
          </a:p>
        </p:txBody>
      </p:sp>
      <p:sp>
        <p:nvSpPr>
          <p:cNvPr id="3" name="Subtitle 2"/>
          <p:cNvSpPr>
            <a:spLocks noGrp="1"/>
          </p:cNvSpPr>
          <p:nvPr>
            <p:ph type="subTitle" idx="1"/>
          </p:nvPr>
        </p:nvSpPr>
        <p:spPr>
          <a:xfrm>
            <a:off x="2286000" y="1295400"/>
            <a:ext cx="6172200" cy="5562600"/>
          </a:xfrm>
        </p:spPr>
        <p:txBody>
          <a:bodyPr>
            <a:normAutofit fontScale="92500" lnSpcReduction="20000"/>
          </a:bodyPr>
          <a:lstStyle/>
          <a:p>
            <a:r>
              <a:rPr lang="en-US" dirty="0" smtClean="0"/>
              <a:t>COMMON SIMULATION PITFALLS</a:t>
            </a:r>
          </a:p>
          <a:p>
            <a:r>
              <a:rPr lang="en-US" dirty="0" smtClean="0"/>
              <a:t>1) Simulation Setup</a:t>
            </a:r>
          </a:p>
          <a:p>
            <a:r>
              <a:rPr lang="en-US" dirty="0" smtClean="0">
                <a:solidFill>
                  <a:srgbClr val="FF0000"/>
                </a:solidFill>
              </a:rPr>
              <a:t>	</a:t>
            </a:r>
            <a:r>
              <a:rPr lang="en-US" dirty="0" smtClean="0"/>
              <a:t> Simulation Type</a:t>
            </a:r>
          </a:p>
          <a:p>
            <a:r>
              <a:rPr lang="en-US" dirty="0" smtClean="0">
                <a:solidFill>
                  <a:srgbClr val="FF0000"/>
                </a:solidFill>
              </a:rPr>
              <a:t>	</a:t>
            </a:r>
            <a:r>
              <a:rPr lang="en-US" dirty="0" smtClean="0"/>
              <a:t> Model Validation and Verification</a:t>
            </a:r>
          </a:p>
          <a:p>
            <a:r>
              <a:rPr lang="en-US" dirty="0" smtClean="0">
                <a:solidFill>
                  <a:srgbClr val="FF0000"/>
                </a:solidFill>
              </a:rPr>
              <a:t>	</a:t>
            </a:r>
            <a:r>
              <a:rPr lang="en-US" dirty="0" smtClean="0"/>
              <a:t> Variable Definition</a:t>
            </a:r>
          </a:p>
          <a:p>
            <a:endParaRPr lang="en-US" dirty="0" smtClean="0">
              <a:solidFill>
                <a:srgbClr val="FF0000"/>
              </a:solidFill>
            </a:endParaRPr>
          </a:p>
          <a:p>
            <a:r>
              <a:rPr lang="en-US" dirty="0" smtClean="0"/>
              <a:t>2) Simulation Execution</a:t>
            </a:r>
          </a:p>
          <a:p>
            <a:r>
              <a:rPr lang="en-US" dirty="0" smtClean="0">
                <a:solidFill>
                  <a:srgbClr val="FF0000"/>
                </a:solidFill>
              </a:rPr>
              <a:t>	</a:t>
            </a:r>
            <a:r>
              <a:rPr lang="en-US" dirty="0" smtClean="0"/>
              <a:t> Setting the PRNG Seed</a:t>
            </a:r>
          </a:p>
          <a:p>
            <a:r>
              <a:rPr lang="en-US" dirty="0" smtClean="0">
                <a:solidFill>
                  <a:srgbClr val="FF0000"/>
                </a:solidFill>
              </a:rPr>
              <a:t>	</a:t>
            </a:r>
            <a:r>
              <a:rPr lang="en-US" dirty="0" smtClean="0"/>
              <a:t> Scenario Initialization</a:t>
            </a:r>
          </a:p>
          <a:p>
            <a:r>
              <a:rPr lang="en-US" dirty="0" smtClean="0">
                <a:solidFill>
                  <a:srgbClr val="FF0000"/>
                </a:solidFill>
              </a:rPr>
              <a:t>	</a:t>
            </a:r>
            <a:r>
              <a:rPr lang="en-US" dirty="0" smtClean="0"/>
              <a:t> Metric Collection</a:t>
            </a:r>
          </a:p>
          <a:p>
            <a:r>
              <a:rPr lang="en-US" dirty="0" smtClean="0"/>
              <a:t>	 Generating Sufficient Runs</a:t>
            </a:r>
          </a:p>
          <a:p>
            <a:endParaRPr lang="en-US" dirty="0" smtClean="0"/>
          </a:p>
          <a:p>
            <a:r>
              <a:rPr lang="en-US" dirty="0" smtClean="0"/>
              <a:t>3) Output Analysis</a:t>
            </a:r>
          </a:p>
          <a:p>
            <a:r>
              <a:rPr lang="en-US" dirty="0" smtClean="0"/>
              <a:t>	 Single Set of Data</a:t>
            </a:r>
          </a:p>
          <a:p>
            <a:r>
              <a:rPr lang="en-US" dirty="0" smtClean="0"/>
              <a:t>	 Initialization Bias</a:t>
            </a:r>
          </a:p>
          <a:p>
            <a:r>
              <a:rPr lang="en-US" dirty="0" smtClean="0"/>
              <a:t>	 Statistical Analysis</a:t>
            </a:r>
          </a:p>
          <a:p>
            <a:r>
              <a:rPr lang="en-US" dirty="0" smtClean="0"/>
              <a:t>	 Confidence Intervals</a:t>
            </a:r>
          </a:p>
          <a:p>
            <a:endParaRPr lang="en-US" dirty="0" smtClean="0"/>
          </a:p>
          <a:p>
            <a:r>
              <a:rPr lang="en-US" dirty="0" smtClean="0">
                <a:solidFill>
                  <a:srgbClr val="FF0000"/>
                </a:solidFill>
              </a:rPr>
              <a:t>		</a:t>
            </a:r>
          </a:p>
        </p:txBody>
      </p:sp>
      <p:sp>
        <p:nvSpPr>
          <p:cNvPr id="4" name="Slide Number Placeholder 3"/>
          <p:cNvSpPr>
            <a:spLocks noGrp="1"/>
          </p:cNvSpPr>
          <p:nvPr>
            <p:ph type="sldNum" sz="quarter" idx="12"/>
          </p:nvPr>
        </p:nvSpPr>
        <p:spPr/>
        <p:txBody>
          <a:bodyPr/>
          <a:lstStyle/>
          <a:p>
            <a:fld id="{BB1856FD-C10E-4C5C-BEDD-F9CA8C09B928}" type="slidenum">
              <a:rPr lang="en-US" smtClean="0"/>
              <a:pPr/>
              <a:t>14</a:t>
            </a:fld>
            <a:endParaRPr lang="en-US"/>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1295400"/>
            <a:ext cx="6172200" cy="5562600"/>
          </a:xfrm>
        </p:spPr>
        <p:txBody>
          <a:bodyPr>
            <a:normAutofit/>
          </a:bodyPr>
          <a:lstStyle/>
          <a:p>
            <a:endParaRPr lang="en-US" dirty="0" smtClean="0"/>
          </a:p>
          <a:p>
            <a:r>
              <a:rPr lang="en-US" dirty="0" smtClean="0">
                <a:solidFill>
                  <a:srgbClr val="FF0000"/>
                </a:solidFill>
              </a:rPr>
              <a:t>		</a:t>
            </a:r>
          </a:p>
        </p:txBody>
      </p:sp>
      <p:graphicFrame>
        <p:nvGraphicFramePr>
          <p:cNvPr id="6" name="Table 5"/>
          <p:cNvGraphicFramePr>
            <a:graphicFrameLocks noGrp="1"/>
          </p:cNvGraphicFramePr>
          <p:nvPr/>
        </p:nvGraphicFramePr>
        <p:xfrm>
          <a:off x="2286000" y="563881"/>
          <a:ext cx="6172200" cy="6217920"/>
        </p:xfrm>
        <a:graphic>
          <a:graphicData uri="http://schemas.openxmlformats.org/drawingml/2006/table">
            <a:tbl>
              <a:tblPr firstRow="1" bandRow="1">
                <a:tableStyleId>{5C22544A-7EE6-4342-B048-85BDC9FD1C3A}</a:tableStyleId>
              </a:tblPr>
              <a:tblGrid>
                <a:gridCol w="1143000"/>
                <a:gridCol w="1600200"/>
                <a:gridCol w="3429000"/>
              </a:tblGrid>
              <a:tr h="352313">
                <a:tc>
                  <a:txBody>
                    <a:bodyPr/>
                    <a:lstStyle/>
                    <a:p>
                      <a:r>
                        <a:rPr kumimoji="0" lang="en-US" sz="1800" b="1" kern="1200" baseline="0" dirty="0" smtClean="0">
                          <a:solidFill>
                            <a:schemeClr val="lt1"/>
                          </a:solidFill>
                          <a:latin typeface="+mn-lt"/>
                          <a:ea typeface="+mn-ea"/>
                          <a:cs typeface="+mn-cs"/>
                        </a:rPr>
                        <a:t>Totals</a:t>
                      </a:r>
                      <a:endParaRPr lang="en-US" dirty="0"/>
                    </a:p>
                  </a:txBody>
                  <a:tcPr/>
                </a:tc>
                <a:tc>
                  <a:txBody>
                    <a:bodyPr/>
                    <a:lstStyle/>
                    <a:p>
                      <a:r>
                        <a:rPr kumimoji="0" lang="en-US" sz="1800" b="1" kern="1200" baseline="0" dirty="0" smtClean="0">
                          <a:solidFill>
                            <a:schemeClr val="lt1"/>
                          </a:solidFill>
                          <a:latin typeface="+mn-lt"/>
                          <a:ea typeface="+mn-ea"/>
                          <a:cs typeface="+mn-cs"/>
                        </a:rPr>
                        <a:t>Percentage</a:t>
                      </a:r>
                      <a:endParaRPr lang="en-US" dirty="0"/>
                    </a:p>
                  </a:txBody>
                  <a:tcPr/>
                </a:tc>
                <a:tc>
                  <a:txBody>
                    <a:bodyPr/>
                    <a:lstStyle/>
                    <a:p>
                      <a:r>
                        <a:rPr kumimoji="0" lang="en-US" sz="1400" b="1" kern="1200" baseline="0" dirty="0" smtClean="0">
                          <a:solidFill>
                            <a:schemeClr val="lt1"/>
                          </a:solidFill>
                          <a:latin typeface="+mn-lt"/>
                          <a:ea typeface="+mn-ea"/>
                          <a:cs typeface="+mn-cs"/>
                        </a:rPr>
                        <a:t>Description</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84 of 111</a:t>
                      </a:r>
                      <a:endParaRPr lang="en-US" dirty="0"/>
                    </a:p>
                  </a:txBody>
                  <a:tcPr/>
                </a:tc>
                <a:tc>
                  <a:txBody>
                    <a:bodyPr/>
                    <a:lstStyle/>
                    <a:p>
                      <a:r>
                        <a:rPr kumimoji="0" lang="en-US" sz="1800" kern="1200" baseline="0" dirty="0" smtClean="0">
                          <a:solidFill>
                            <a:schemeClr val="dk1"/>
                          </a:solidFill>
                          <a:latin typeface="+mn-lt"/>
                          <a:ea typeface="+mn-ea"/>
                          <a:cs typeface="+mn-cs"/>
                        </a:rPr>
                        <a:t>75.7%</a:t>
                      </a:r>
                      <a:endParaRPr lang="en-US" dirty="0"/>
                    </a:p>
                  </a:txBody>
                  <a:tcPr/>
                </a:tc>
                <a:tc>
                  <a:txBody>
                    <a:bodyPr/>
                    <a:lstStyle/>
                    <a:p>
                      <a:r>
                        <a:rPr kumimoji="0" lang="en-US" sz="1400" kern="1200" baseline="0" dirty="0" smtClean="0">
                          <a:solidFill>
                            <a:schemeClr val="dk1"/>
                          </a:solidFill>
                          <a:latin typeface="+mn-lt"/>
                          <a:ea typeface="+mn-ea"/>
                          <a:cs typeface="+mn-cs"/>
                        </a:rPr>
                        <a:t>Used simulation in the research.</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0 of 84</a:t>
                      </a:r>
                      <a:endParaRPr lang="en-US" dirty="0"/>
                    </a:p>
                  </a:txBody>
                  <a:tcPr/>
                </a:tc>
                <a:tc>
                  <a:txBody>
                    <a:bodyPr/>
                    <a:lstStyle/>
                    <a:p>
                      <a:r>
                        <a:rPr kumimoji="0" lang="en-US" sz="1800" kern="1200" baseline="0" dirty="0" smtClean="0">
                          <a:solidFill>
                            <a:schemeClr val="dk1"/>
                          </a:solidFill>
                          <a:latin typeface="+mn-lt"/>
                          <a:ea typeface="+mn-ea"/>
                          <a:cs typeface="+mn-cs"/>
                        </a:rPr>
                        <a:t>0.0%</a:t>
                      </a:r>
                      <a:endParaRPr lang="en-US" dirty="0"/>
                    </a:p>
                  </a:txBody>
                  <a:tcPr/>
                </a:tc>
                <a:tc>
                  <a:txBody>
                    <a:bodyPr/>
                    <a:lstStyle/>
                    <a:p>
                      <a:r>
                        <a:rPr kumimoji="0" lang="en-US" sz="1400" kern="1200" baseline="0" dirty="0" smtClean="0">
                          <a:solidFill>
                            <a:schemeClr val="dk1"/>
                          </a:solidFill>
                          <a:latin typeface="+mn-lt"/>
                          <a:ea typeface="+mn-ea"/>
                          <a:cs typeface="+mn-cs"/>
                        </a:rPr>
                        <a:t>Code was available to others.</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21 of 84</a:t>
                      </a:r>
                      <a:endParaRPr lang="en-US" dirty="0"/>
                    </a:p>
                  </a:txBody>
                  <a:tcPr/>
                </a:tc>
                <a:tc>
                  <a:txBody>
                    <a:bodyPr/>
                    <a:lstStyle/>
                    <a:p>
                      <a:r>
                        <a:rPr kumimoji="0" lang="en-US" sz="1800" kern="1200" baseline="0" dirty="0" smtClean="0">
                          <a:solidFill>
                            <a:schemeClr val="dk1"/>
                          </a:solidFill>
                          <a:latin typeface="+mn-lt"/>
                          <a:ea typeface="+mn-ea"/>
                          <a:cs typeface="+mn-cs"/>
                        </a:rPr>
                        <a:t>25.0%</a:t>
                      </a:r>
                      <a:endParaRPr lang="en-US" dirty="0"/>
                    </a:p>
                  </a:txBody>
                  <a:tcPr/>
                </a:tc>
                <a:tc>
                  <a:txBody>
                    <a:bodyPr/>
                    <a:lstStyle/>
                    <a:p>
                      <a:r>
                        <a:rPr kumimoji="0" lang="en-US" sz="1200" kern="1200" baseline="0" dirty="0" smtClean="0">
                          <a:solidFill>
                            <a:schemeClr val="dk1"/>
                          </a:solidFill>
                          <a:latin typeface="+mn-lt"/>
                          <a:ea typeface="+mn-ea"/>
                          <a:cs typeface="+mn-cs"/>
                        </a:rPr>
                        <a:t>Did not state which simulator was used.</a:t>
                      </a:r>
                      <a:endParaRPr lang="en-US" sz="1200" dirty="0"/>
                    </a:p>
                  </a:txBody>
                  <a:tcPr/>
                </a:tc>
              </a:tr>
              <a:tr h="352313">
                <a:tc>
                  <a:txBody>
                    <a:bodyPr/>
                    <a:lstStyle/>
                    <a:p>
                      <a:r>
                        <a:rPr kumimoji="0" lang="en-US" sz="1800" kern="1200" baseline="0" dirty="0" smtClean="0">
                          <a:solidFill>
                            <a:schemeClr val="dk1"/>
                          </a:solidFill>
                          <a:latin typeface="+mn-lt"/>
                          <a:ea typeface="+mn-ea"/>
                          <a:cs typeface="+mn-cs"/>
                        </a:rPr>
                        <a:t>63 of 84</a:t>
                      </a:r>
                      <a:endParaRPr lang="en-US" dirty="0"/>
                    </a:p>
                  </a:txBody>
                  <a:tcPr/>
                </a:tc>
                <a:tc>
                  <a:txBody>
                    <a:bodyPr/>
                    <a:lstStyle/>
                    <a:p>
                      <a:r>
                        <a:rPr kumimoji="0" lang="en-US" sz="1800" kern="1200" baseline="0" dirty="0" smtClean="0">
                          <a:solidFill>
                            <a:schemeClr val="dk1"/>
                          </a:solidFill>
                          <a:latin typeface="+mn-lt"/>
                          <a:ea typeface="+mn-ea"/>
                          <a:cs typeface="+mn-cs"/>
                        </a:rPr>
                        <a:t>75.0%</a:t>
                      </a:r>
                      <a:endParaRPr lang="en-US" dirty="0"/>
                    </a:p>
                  </a:txBody>
                  <a:tcPr/>
                </a:tc>
                <a:tc>
                  <a:txBody>
                    <a:bodyPr/>
                    <a:lstStyle/>
                    <a:p>
                      <a:r>
                        <a:rPr kumimoji="0" lang="en-US" sz="1400" kern="1200" baseline="0" dirty="0" smtClean="0">
                          <a:solidFill>
                            <a:schemeClr val="dk1"/>
                          </a:solidFill>
                          <a:latin typeface="+mn-lt"/>
                          <a:ea typeface="+mn-ea"/>
                          <a:cs typeface="+mn-cs"/>
                        </a:rPr>
                        <a:t>Stated which simulator was used</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28 of 63</a:t>
                      </a:r>
                      <a:endParaRPr lang="en-US" dirty="0"/>
                    </a:p>
                  </a:txBody>
                  <a:tcPr/>
                </a:tc>
                <a:tc>
                  <a:txBody>
                    <a:bodyPr/>
                    <a:lstStyle/>
                    <a:p>
                      <a:r>
                        <a:rPr kumimoji="0" lang="en-US" sz="1800" kern="1200" baseline="0" dirty="0" smtClean="0">
                          <a:solidFill>
                            <a:schemeClr val="dk1"/>
                          </a:solidFill>
                          <a:latin typeface="+mn-lt"/>
                          <a:ea typeface="+mn-ea"/>
                          <a:cs typeface="+mn-cs"/>
                        </a:rPr>
                        <a:t>44.4%</a:t>
                      </a:r>
                      <a:endParaRPr lang="en-US" dirty="0"/>
                    </a:p>
                  </a:txBody>
                  <a:tcPr/>
                </a:tc>
                <a:tc>
                  <a:txBody>
                    <a:bodyPr/>
                    <a:lstStyle/>
                    <a:p>
                      <a:r>
                        <a:rPr kumimoji="0" lang="en-US" sz="1400" kern="1200" baseline="0" dirty="0" smtClean="0">
                          <a:solidFill>
                            <a:schemeClr val="dk1"/>
                          </a:solidFill>
                          <a:latin typeface="+mn-lt"/>
                          <a:ea typeface="+mn-ea"/>
                          <a:cs typeface="+mn-cs"/>
                        </a:rPr>
                        <a:t>Used the NS-2 simulator.</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7 of 63</a:t>
                      </a:r>
                      <a:endParaRPr lang="en-US" dirty="0"/>
                    </a:p>
                  </a:txBody>
                  <a:tcPr/>
                </a:tc>
                <a:tc>
                  <a:txBody>
                    <a:bodyPr/>
                    <a:lstStyle/>
                    <a:p>
                      <a:r>
                        <a:rPr kumimoji="0" lang="en-US" sz="1800" kern="1200" baseline="0" dirty="0" smtClean="0">
                          <a:solidFill>
                            <a:schemeClr val="dk1"/>
                          </a:solidFill>
                          <a:latin typeface="+mn-lt"/>
                          <a:ea typeface="+mn-ea"/>
                          <a:cs typeface="+mn-cs"/>
                        </a:rPr>
                        <a:t>11.1%</a:t>
                      </a:r>
                      <a:endParaRPr lang="en-US" dirty="0"/>
                    </a:p>
                  </a:txBody>
                  <a:tcPr/>
                </a:tc>
                <a:tc>
                  <a:txBody>
                    <a:bodyPr/>
                    <a:lstStyle/>
                    <a:p>
                      <a:r>
                        <a:rPr kumimoji="0" lang="en-US" sz="1400" kern="1200" baseline="0" dirty="0" smtClean="0">
                          <a:solidFill>
                            <a:schemeClr val="dk1"/>
                          </a:solidFill>
                          <a:latin typeface="+mn-lt"/>
                          <a:ea typeface="+mn-ea"/>
                          <a:cs typeface="+mn-cs"/>
                        </a:rPr>
                        <a:t>Used the </a:t>
                      </a:r>
                      <a:r>
                        <a:rPr kumimoji="0" lang="en-US" sz="1400" kern="1200" baseline="0" dirty="0" err="1" smtClean="0">
                          <a:solidFill>
                            <a:schemeClr val="dk1"/>
                          </a:solidFill>
                          <a:latin typeface="+mn-lt"/>
                          <a:ea typeface="+mn-ea"/>
                          <a:cs typeface="+mn-cs"/>
                        </a:rPr>
                        <a:t>GloMoSim</a:t>
                      </a:r>
                      <a:r>
                        <a:rPr kumimoji="0" lang="en-US" sz="1400" kern="1200" baseline="0" dirty="0" smtClean="0">
                          <a:solidFill>
                            <a:schemeClr val="dk1"/>
                          </a:solidFill>
                          <a:latin typeface="+mn-lt"/>
                          <a:ea typeface="+mn-ea"/>
                          <a:cs typeface="+mn-cs"/>
                        </a:rPr>
                        <a:t> simulator</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4 of 63</a:t>
                      </a:r>
                      <a:endParaRPr lang="en-US" dirty="0"/>
                    </a:p>
                  </a:txBody>
                  <a:tcPr/>
                </a:tc>
                <a:tc>
                  <a:txBody>
                    <a:bodyPr/>
                    <a:lstStyle/>
                    <a:p>
                      <a:r>
                        <a:rPr kumimoji="0" lang="en-US" sz="1800" kern="1200" baseline="0" dirty="0" smtClean="0">
                          <a:solidFill>
                            <a:schemeClr val="dk1"/>
                          </a:solidFill>
                          <a:latin typeface="+mn-lt"/>
                          <a:ea typeface="+mn-ea"/>
                          <a:cs typeface="+mn-cs"/>
                        </a:rPr>
                        <a:t>6.3%</a:t>
                      </a:r>
                      <a:endParaRPr lang="en-US" dirty="0"/>
                    </a:p>
                  </a:txBody>
                  <a:tcPr/>
                </a:tc>
                <a:tc>
                  <a:txBody>
                    <a:bodyPr/>
                    <a:lstStyle/>
                    <a:p>
                      <a:r>
                        <a:rPr kumimoji="0" lang="en-US" sz="1400" kern="1200" baseline="0" dirty="0" smtClean="0">
                          <a:solidFill>
                            <a:schemeClr val="dk1"/>
                          </a:solidFill>
                          <a:latin typeface="+mn-lt"/>
                          <a:ea typeface="+mn-ea"/>
                          <a:cs typeface="+mn-cs"/>
                        </a:rPr>
                        <a:t>Used the </a:t>
                      </a:r>
                      <a:r>
                        <a:rPr kumimoji="0" lang="en-US" sz="1400" kern="1200" baseline="0" dirty="0" err="1" smtClean="0">
                          <a:solidFill>
                            <a:schemeClr val="dk1"/>
                          </a:solidFill>
                          <a:latin typeface="+mn-lt"/>
                          <a:ea typeface="+mn-ea"/>
                          <a:cs typeface="+mn-cs"/>
                        </a:rPr>
                        <a:t>QualNet</a:t>
                      </a:r>
                      <a:r>
                        <a:rPr kumimoji="0" lang="en-US" sz="1400" kern="1200" baseline="0" dirty="0" smtClean="0">
                          <a:solidFill>
                            <a:schemeClr val="dk1"/>
                          </a:solidFill>
                          <a:latin typeface="+mn-lt"/>
                          <a:ea typeface="+mn-ea"/>
                          <a:cs typeface="+mn-cs"/>
                        </a:rPr>
                        <a:t> simulator</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4 of 63</a:t>
                      </a:r>
                      <a:endParaRPr lang="en-US" dirty="0"/>
                    </a:p>
                  </a:txBody>
                  <a:tcPr/>
                </a:tc>
                <a:tc>
                  <a:txBody>
                    <a:bodyPr/>
                    <a:lstStyle/>
                    <a:p>
                      <a:r>
                        <a:rPr kumimoji="0" lang="en-US" sz="1800" kern="1200" baseline="0" dirty="0" smtClean="0">
                          <a:solidFill>
                            <a:schemeClr val="dk1"/>
                          </a:solidFill>
                          <a:latin typeface="+mn-lt"/>
                          <a:ea typeface="+mn-ea"/>
                          <a:cs typeface="+mn-cs"/>
                        </a:rPr>
                        <a:t>6.3%</a:t>
                      </a:r>
                      <a:endParaRPr lang="en-US" dirty="0"/>
                    </a:p>
                  </a:txBody>
                  <a:tcPr/>
                </a:tc>
                <a:tc>
                  <a:txBody>
                    <a:bodyPr/>
                    <a:lstStyle/>
                    <a:p>
                      <a:r>
                        <a:rPr kumimoji="0" lang="en-US" sz="1400" kern="1200" baseline="0" dirty="0" smtClean="0">
                          <a:solidFill>
                            <a:schemeClr val="dk1"/>
                          </a:solidFill>
                          <a:latin typeface="+mn-lt"/>
                          <a:ea typeface="+mn-ea"/>
                          <a:cs typeface="+mn-cs"/>
                        </a:rPr>
                        <a:t>Used the OPNET simulator</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2 of 63</a:t>
                      </a:r>
                      <a:endParaRPr lang="en-US" dirty="0"/>
                    </a:p>
                  </a:txBody>
                  <a:tcPr/>
                </a:tc>
                <a:tc>
                  <a:txBody>
                    <a:bodyPr/>
                    <a:lstStyle/>
                    <a:p>
                      <a:r>
                        <a:rPr kumimoji="0" lang="en-US" sz="1800" kern="1200" baseline="0" dirty="0" smtClean="0">
                          <a:solidFill>
                            <a:schemeClr val="dk1"/>
                          </a:solidFill>
                          <a:latin typeface="+mn-lt"/>
                          <a:ea typeface="+mn-ea"/>
                          <a:cs typeface="+mn-cs"/>
                        </a:rPr>
                        <a:t>3.2%</a:t>
                      </a:r>
                      <a:endParaRPr lang="en-US" dirty="0"/>
                    </a:p>
                  </a:txBody>
                  <a:tcPr/>
                </a:tc>
                <a:tc>
                  <a:txBody>
                    <a:bodyPr/>
                    <a:lstStyle/>
                    <a:p>
                      <a:r>
                        <a:rPr kumimoji="0" lang="en-US" sz="1400" kern="1200" baseline="0" dirty="0" smtClean="0">
                          <a:solidFill>
                            <a:schemeClr val="dk1"/>
                          </a:solidFill>
                          <a:latin typeface="+mn-lt"/>
                          <a:ea typeface="+mn-ea"/>
                          <a:cs typeface="+mn-cs"/>
                        </a:rPr>
                        <a:t>Used the CSIM simulator</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2 of 63</a:t>
                      </a:r>
                      <a:endParaRPr lang="en-US" dirty="0"/>
                    </a:p>
                  </a:txBody>
                  <a:tcPr/>
                </a:tc>
                <a:tc>
                  <a:txBody>
                    <a:bodyPr/>
                    <a:lstStyle/>
                    <a:p>
                      <a:r>
                        <a:rPr kumimoji="0" lang="en-US" sz="1800" kern="1200" baseline="0" dirty="0" smtClean="0">
                          <a:solidFill>
                            <a:schemeClr val="dk1"/>
                          </a:solidFill>
                          <a:latin typeface="+mn-lt"/>
                          <a:ea typeface="+mn-ea"/>
                          <a:cs typeface="+mn-cs"/>
                        </a:rPr>
                        <a:t>3.2%</a:t>
                      </a:r>
                      <a:endParaRPr lang="en-US" dirty="0"/>
                    </a:p>
                  </a:txBody>
                  <a:tcPr/>
                </a:tc>
                <a:tc>
                  <a:txBody>
                    <a:bodyPr/>
                    <a:lstStyle/>
                    <a:p>
                      <a:r>
                        <a:rPr kumimoji="0" lang="en-US" sz="1400" kern="1200" baseline="0" dirty="0" smtClean="0">
                          <a:solidFill>
                            <a:schemeClr val="dk1"/>
                          </a:solidFill>
                          <a:latin typeface="+mn-lt"/>
                          <a:ea typeface="+mn-ea"/>
                          <a:cs typeface="+mn-cs"/>
                        </a:rPr>
                        <a:t>Used the MATLAB/</a:t>
                      </a:r>
                      <a:r>
                        <a:rPr kumimoji="0" lang="en-US" sz="1400" kern="1200" baseline="0" dirty="0" err="1" smtClean="0">
                          <a:solidFill>
                            <a:schemeClr val="dk1"/>
                          </a:solidFill>
                          <a:latin typeface="+mn-lt"/>
                          <a:ea typeface="+mn-ea"/>
                          <a:cs typeface="+mn-cs"/>
                        </a:rPr>
                        <a:t>Mathematica</a:t>
                      </a:r>
                      <a:r>
                        <a:rPr kumimoji="0" lang="en-US" sz="1400" kern="1200" baseline="0" dirty="0" smtClean="0">
                          <a:solidFill>
                            <a:schemeClr val="dk1"/>
                          </a:solidFill>
                          <a:latin typeface="+mn-lt"/>
                          <a:ea typeface="+mn-ea"/>
                          <a:cs typeface="+mn-cs"/>
                        </a:rPr>
                        <a:t>.</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16 of 63</a:t>
                      </a:r>
                      <a:endParaRPr lang="en-US" dirty="0"/>
                    </a:p>
                  </a:txBody>
                  <a:tcPr/>
                </a:tc>
                <a:tc>
                  <a:txBody>
                    <a:bodyPr/>
                    <a:lstStyle/>
                    <a:p>
                      <a:r>
                        <a:rPr kumimoji="0" lang="en-US" sz="1800" kern="1200" baseline="0" dirty="0" smtClean="0">
                          <a:solidFill>
                            <a:schemeClr val="dk1"/>
                          </a:solidFill>
                          <a:latin typeface="+mn-lt"/>
                          <a:ea typeface="+mn-ea"/>
                          <a:cs typeface="+mn-cs"/>
                        </a:rPr>
                        <a:t>25.4%</a:t>
                      </a:r>
                      <a:endParaRPr lang="en-US" dirty="0"/>
                    </a:p>
                  </a:txBody>
                  <a:tcPr/>
                </a:tc>
                <a:tc>
                  <a:txBody>
                    <a:bodyPr/>
                    <a:lstStyle/>
                    <a:p>
                      <a:r>
                        <a:rPr kumimoji="0" lang="en-US" sz="1200" kern="1200" baseline="0" dirty="0" smtClean="0">
                          <a:solidFill>
                            <a:schemeClr val="dk1"/>
                          </a:solidFill>
                          <a:latin typeface="+mn-lt"/>
                          <a:ea typeface="+mn-ea"/>
                          <a:cs typeface="+mn-cs"/>
                        </a:rPr>
                        <a:t>Used self-developed or custom simulators</a:t>
                      </a:r>
                      <a:endParaRPr lang="en-US" sz="1200" dirty="0"/>
                    </a:p>
                  </a:txBody>
                  <a:tcPr/>
                </a:tc>
              </a:tr>
              <a:tr h="352313">
                <a:tc>
                  <a:txBody>
                    <a:bodyPr/>
                    <a:lstStyle/>
                    <a:p>
                      <a:r>
                        <a:rPr kumimoji="0" lang="en-US" sz="1800" kern="1200" baseline="0" dirty="0" smtClean="0">
                          <a:solidFill>
                            <a:schemeClr val="dk1"/>
                          </a:solidFill>
                          <a:latin typeface="+mn-lt"/>
                          <a:ea typeface="+mn-ea"/>
                          <a:cs typeface="+mn-cs"/>
                        </a:rPr>
                        <a:t>41 of 47</a:t>
                      </a:r>
                      <a:endParaRPr lang="en-US" dirty="0"/>
                    </a:p>
                  </a:txBody>
                  <a:tcPr/>
                </a:tc>
                <a:tc>
                  <a:txBody>
                    <a:bodyPr/>
                    <a:lstStyle/>
                    <a:p>
                      <a:r>
                        <a:rPr kumimoji="0" lang="en-US" sz="1800" kern="1200" baseline="0" dirty="0" smtClean="0">
                          <a:solidFill>
                            <a:schemeClr val="dk1"/>
                          </a:solidFill>
                          <a:latin typeface="+mn-lt"/>
                          <a:ea typeface="+mn-ea"/>
                          <a:cs typeface="+mn-cs"/>
                        </a:rPr>
                        <a:t>87.2%</a:t>
                      </a:r>
                      <a:endParaRPr lang="en-US" dirty="0"/>
                    </a:p>
                  </a:txBody>
                  <a:tcPr/>
                </a:tc>
                <a:tc>
                  <a:txBody>
                    <a:bodyPr/>
                    <a:lstStyle/>
                    <a:p>
                      <a:r>
                        <a:rPr kumimoji="0" lang="en-US" sz="1400" kern="1200" baseline="0" dirty="0" smtClean="0">
                          <a:solidFill>
                            <a:schemeClr val="dk1"/>
                          </a:solidFill>
                          <a:latin typeface="+mn-lt"/>
                          <a:ea typeface="+mn-ea"/>
                          <a:cs typeface="+mn-cs"/>
                        </a:rPr>
                        <a:t>Did not state version public simulator</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82 of 84</a:t>
                      </a:r>
                      <a:endParaRPr lang="en-US" dirty="0"/>
                    </a:p>
                  </a:txBody>
                  <a:tcPr/>
                </a:tc>
                <a:tc>
                  <a:txBody>
                    <a:bodyPr/>
                    <a:lstStyle/>
                    <a:p>
                      <a:r>
                        <a:rPr kumimoji="0" lang="en-US" sz="1800" kern="1200" baseline="0" dirty="0" smtClean="0">
                          <a:solidFill>
                            <a:schemeClr val="dk1"/>
                          </a:solidFill>
                          <a:latin typeface="+mn-lt"/>
                          <a:ea typeface="+mn-ea"/>
                          <a:cs typeface="+mn-cs"/>
                        </a:rPr>
                        <a:t>97.6%</a:t>
                      </a:r>
                      <a:endParaRPr lang="en-US" dirty="0"/>
                    </a:p>
                  </a:txBody>
                  <a:tcPr/>
                </a:tc>
                <a:tc>
                  <a:txBody>
                    <a:bodyPr/>
                    <a:lstStyle/>
                    <a:p>
                      <a:r>
                        <a:rPr kumimoji="0" lang="en-US" sz="1400" kern="1200" baseline="0" dirty="0" smtClean="0">
                          <a:solidFill>
                            <a:schemeClr val="dk1"/>
                          </a:solidFill>
                          <a:latin typeface="+mn-lt"/>
                          <a:ea typeface="+mn-ea"/>
                          <a:cs typeface="+mn-cs"/>
                        </a:rPr>
                        <a:t>Did not state operating system used</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6 of 84</a:t>
                      </a:r>
                      <a:endParaRPr lang="en-US" dirty="0"/>
                    </a:p>
                  </a:txBody>
                  <a:tcPr/>
                </a:tc>
                <a:tc>
                  <a:txBody>
                    <a:bodyPr/>
                    <a:lstStyle/>
                    <a:p>
                      <a:r>
                        <a:rPr kumimoji="0" lang="en-US" sz="1800" kern="1200" baseline="0" dirty="0" smtClean="0">
                          <a:solidFill>
                            <a:schemeClr val="dk1"/>
                          </a:solidFill>
                          <a:latin typeface="+mn-lt"/>
                          <a:ea typeface="+mn-ea"/>
                          <a:cs typeface="+mn-cs"/>
                        </a:rPr>
                        <a:t>7.1%</a:t>
                      </a:r>
                      <a:endParaRPr lang="en-US" dirty="0"/>
                    </a:p>
                  </a:txBody>
                  <a:tcPr/>
                </a:tc>
                <a:tc>
                  <a:txBody>
                    <a:bodyPr/>
                    <a:lstStyle/>
                    <a:p>
                      <a:r>
                        <a:rPr kumimoji="0" lang="en-US" sz="1400" kern="1200" baseline="0" dirty="0" smtClean="0">
                          <a:solidFill>
                            <a:schemeClr val="dk1"/>
                          </a:solidFill>
                          <a:latin typeface="+mn-lt"/>
                          <a:ea typeface="+mn-ea"/>
                          <a:cs typeface="+mn-cs"/>
                        </a:rPr>
                        <a:t>Addressed initialization bias.</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39 of 84</a:t>
                      </a:r>
                      <a:endParaRPr lang="en-US" dirty="0"/>
                    </a:p>
                  </a:txBody>
                  <a:tcPr/>
                </a:tc>
                <a:tc>
                  <a:txBody>
                    <a:bodyPr/>
                    <a:lstStyle/>
                    <a:p>
                      <a:r>
                        <a:rPr kumimoji="0" lang="en-US" sz="1800" kern="1200" baseline="0" dirty="0" smtClean="0">
                          <a:solidFill>
                            <a:schemeClr val="dk1"/>
                          </a:solidFill>
                          <a:latin typeface="+mn-lt"/>
                          <a:ea typeface="+mn-ea"/>
                          <a:cs typeface="+mn-cs"/>
                        </a:rPr>
                        <a:t>46.4%</a:t>
                      </a:r>
                      <a:endParaRPr lang="en-US" dirty="0"/>
                    </a:p>
                  </a:txBody>
                  <a:tcPr/>
                </a:tc>
                <a:tc>
                  <a:txBody>
                    <a:bodyPr/>
                    <a:lstStyle/>
                    <a:p>
                      <a:r>
                        <a:rPr kumimoji="0" lang="en-US" sz="1400" kern="1200" baseline="0" dirty="0" smtClean="0">
                          <a:solidFill>
                            <a:schemeClr val="dk1"/>
                          </a:solidFill>
                          <a:latin typeface="+mn-lt"/>
                          <a:ea typeface="+mn-ea"/>
                          <a:cs typeface="+mn-cs"/>
                        </a:rPr>
                        <a:t>Addressed the type of simulation.</a:t>
                      </a:r>
                      <a:endParaRPr lang="en-US" sz="1400" dirty="0"/>
                    </a:p>
                  </a:txBody>
                  <a:tcPr/>
                </a:tc>
              </a:tr>
              <a:tr h="352313">
                <a:tc>
                  <a:txBody>
                    <a:bodyPr/>
                    <a:lstStyle/>
                    <a:p>
                      <a:r>
                        <a:rPr kumimoji="0" lang="en-US" sz="1800" kern="1200" baseline="0" dirty="0" smtClean="0">
                          <a:solidFill>
                            <a:schemeClr val="dk1"/>
                          </a:solidFill>
                          <a:latin typeface="+mn-lt"/>
                          <a:ea typeface="+mn-ea"/>
                          <a:cs typeface="+mn-cs"/>
                        </a:rPr>
                        <a:t>0 of 84</a:t>
                      </a:r>
                      <a:endParaRPr lang="en-US" dirty="0"/>
                    </a:p>
                  </a:txBody>
                  <a:tcPr/>
                </a:tc>
                <a:tc>
                  <a:txBody>
                    <a:bodyPr/>
                    <a:lstStyle/>
                    <a:p>
                      <a:r>
                        <a:rPr kumimoji="0" lang="en-US" sz="1800" kern="1200" baseline="0" dirty="0" smtClean="0">
                          <a:solidFill>
                            <a:schemeClr val="dk1"/>
                          </a:solidFill>
                          <a:latin typeface="+mn-lt"/>
                          <a:ea typeface="+mn-ea"/>
                          <a:cs typeface="+mn-cs"/>
                        </a:rPr>
                        <a:t>0%</a:t>
                      </a:r>
                      <a:endParaRPr lang="en-US" dirty="0"/>
                    </a:p>
                  </a:txBody>
                  <a:tcPr/>
                </a:tc>
                <a:tc>
                  <a:txBody>
                    <a:bodyPr/>
                    <a:lstStyle/>
                    <a:p>
                      <a:r>
                        <a:rPr kumimoji="0" lang="en-US" sz="1400" kern="1200" baseline="0" dirty="0" smtClean="0">
                          <a:solidFill>
                            <a:schemeClr val="dk1"/>
                          </a:solidFill>
                          <a:latin typeface="+mn-lt"/>
                          <a:ea typeface="+mn-ea"/>
                          <a:cs typeface="+mn-cs"/>
                        </a:rPr>
                        <a:t>Addressed the PRNG used.</a:t>
                      </a:r>
                      <a:endParaRPr lang="en-US" sz="1400" dirty="0"/>
                    </a:p>
                  </a:txBody>
                  <a:tcPr/>
                </a:tc>
              </a:tr>
            </a:tbl>
          </a:graphicData>
        </a:graphic>
      </p:graphicFrame>
      <p:sp>
        <p:nvSpPr>
          <p:cNvPr id="7" name="Title 6"/>
          <p:cNvSpPr>
            <a:spLocks noGrp="1"/>
          </p:cNvSpPr>
          <p:nvPr>
            <p:ph type="ctrTitle"/>
          </p:nvPr>
        </p:nvSpPr>
        <p:spPr>
          <a:xfrm>
            <a:off x="2286000" y="152400"/>
            <a:ext cx="6096000" cy="446562"/>
          </a:xfrm>
        </p:spPr>
        <p:txBody>
          <a:bodyPr>
            <a:normAutofit/>
          </a:bodyPr>
          <a:lstStyle/>
          <a:p>
            <a:r>
              <a:rPr lang="en-US" sz="2000" dirty="0" smtClean="0"/>
              <a:t>Simulator and Environment</a:t>
            </a:r>
            <a:endParaRPr lang="en-US" sz="2000" dirty="0"/>
          </a:p>
        </p:txBody>
      </p:sp>
      <p:sp>
        <p:nvSpPr>
          <p:cNvPr id="8" name="Slide Number Placeholder 7"/>
          <p:cNvSpPr>
            <a:spLocks noGrp="1"/>
          </p:cNvSpPr>
          <p:nvPr>
            <p:ph type="sldNum" sz="quarter" idx="12"/>
          </p:nvPr>
        </p:nvSpPr>
        <p:spPr/>
        <p:txBody>
          <a:bodyPr/>
          <a:lstStyle/>
          <a:p>
            <a:fld id="{BB1856FD-C10E-4C5C-BEDD-F9CA8C09B928}" type="slidenum">
              <a:rPr lang="en-US" smtClean="0"/>
              <a:pPr/>
              <a:t>15</a:t>
            </a:fld>
            <a:endParaRPr lang="en-US"/>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1295400"/>
            <a:ext cx="6172200" cy="5562600"/>
          </a:xfrm>
        </p:spPr>
        <p:txBody>
          <a:bodyPr>
            <a:normAutofit/>
          </a:bodyPr>
          <a:lstStyle/>
          <a:p>
            <a:endParaRPr lang="en-US" dirty="0" smtClean="0"/>
          </a:p>
          <a:p>
            <a:r>
              <a:rPr lang="en-US" dirty="0" smtClean="0">
                <a:solidFill>
                  <a:srgbClr val="FF0000"/>
                </a:solidFill>
              </a:rPr>
              <a:t>		</a:t>
            </a:r>
          </a:p>
        </p:txBody>
      </p:sp>
      <p:graphicFrame>
        <p:nvGraphicFramePr>
          <p:cNvPr id="6" name="Table 5"/>
          <p:cNvGraphicFramePr>
            <a:graphicFrameLocks noGrp="1"/>
          </p:cNvGraphicFramePr>
          <p:nvPr/>
        </p:nvGraphicFramePr>
        <p:xfrm>
          <a:off x="2286000" y="990600"/>
          <a:ext cx="6172200" cy="2943860"/>
        </p:xfrm>
        <a:graphic>
          <a:graphicData uri="http://schemas.openxmlformats.org/drawingml/2006/table">
            <a:tbl>
              <a:tblPr firstRow="1" bandRow="1">
                <a:tableStyleId>{5C22544A-7EE6-4342-B048-85BDC9FD1C3A}</a:tableStyleId>
              </a:tblPr>
              <a:tblGrid>
                <a:gridCol w="1447800"/>
                <a:gridCol w="1600200"/>
                <a:gridCol w="3124200"/>
              </a:tblGrid>
              <a:tr h="435610">
                <a:tc>
                  <a:txBody>
                    <a:bodyPr/>
                    <a:lstStyle/>
                    <a:p>
                      <a:r>
                        <a:rPr kumimoji="0" lang="en-US" sz="1800" b="1" kern="1200" baseline="0" dirty="0" smtClean="0">
                          <a:solidFill>
                            <a:schemeClr val="lt1"/>
                          </a:solidFill>
                          <a:latin typeface="+mn-lt"/>
                          <a:ea typeface="+mn-ea"/>
                          <a:cs typeface="+mn-cs"/>
                        </a:rPr>
                        <a:t>Totals</a:t>
                      </a:r>
                      <a:endParaRPr lang="en-US" dirty="0"/>
                    </a:p>
                  </a:txBody>
                  <a:tcPr/>
                </a:tc>
                <a:tc>
                  <a:txBody>
                    <a:bodyPr/>
                    <a:lstStyle/>
                    <a:p>
                      <a:r>
                        <a:rPr kumimoji="0" lang="en-US" sz="1800" b="1" kern="1200" baseline="0" dirty="0" smtClean="0">
                          <a:solidFill>
                            <a:schemeClr val="lt1"/>
                          </a:solidFill>
                          <a:latin typeface="+mn-lt"/>
                          <a:ea typeface="+mn-ea"/>
                          <a:cs typeface="+mn-cs"/>
                        </a:rPr>
                        <a:t>Percentage</a:t>
                      </a:r>
                      <a:endParaRPr lang="en-US" dirty="0"/>
                    </a:p>
                  </a:txBody>
                  <a:tcPr/>
                </a:tc>
                <a:tc>
                  <a:txBody>
                    <a:bodyPr/>
                    <a:lstStyle/>
                    <a:p>
                      <a:r>
                        <a:rPr kumimoji="0" lang="en-US" sz="1800" b="1" kern="1200" baseline="0" dirty="0" smtClean="0">
                          <a:solidFill>
                            <a:schemeClr val="lt1"/>
                          </a:solidFill>
                          <a:latin typeface="+mn-lt"/>
                          <a:ea typeface="+mn-ea"/>
                          <a:cs typeface="+mn-cs"/>
                        </a:rPr>
                        <a:t>Description</a:t>
                      </a:r>
                      <a:endParaRPr lang="en-US" dirty="0"/>
                    </a:p>
                  </a:txBody>
                  <a:tcPr/>
                </a:tc>
              </a:tr>
              <a:tr h="435610">
                <a:tc>
                  <a:txBody>
                    <a:bodyPr/>
                    <a:lstStyle/>
                    <a:p>
                      <a:r>
                        <a:rPr kumimoji="0" lang="en-US" sz="1800" kern="1200" baseline="0" dirty="0" smtClean="0">
                          <a:solidFill>
                            <a:schemeClr val="dk1"/>
                          </a:solidFill>
                          <a:latin typeface="+mn-lt"/>
                          <a:ea typeface="+mn-ea"/>
                          <a:cs typeface="+mn-cs"/>
                        </a:rPr>
                        <a:t>82 of 84</a:t>
                      </a:r>
                      <a:endParaRPr lang="en-US" dirty="0"/>
                    </a:p>
                  </a:txBody>
                  <a:tcPr/>
                </a:tc>
                <a:tc>
                  <a:txBody>
                    <a:bodyPr/>
                    <a:lstStyle/>
                    <a:p>
                      <a:r>
                        <a:rPr kumimoji="0" lang="en-US" sz="1800" kern="1200" baseline="0" dirty="0" smtClean="0">
                          <a:solidFill>
                            <a:schemeClr val="dk1"/>
                          </a:solidFill>
                          <a:latin typeface="+mn-lt"/>
                          <a:ea typeface="+mn-ea"/>
                          <a:cs typeface="+mn-cs"/>
                        </a:rPr>
                        <a:t>97.6%</a:t>
                      </a:r>
                      <a:endParaRPr lang="en-US" dirty="0"/>
                    </a:p>
                  </a:txBody>
                  <a:tcPr/>
                </a:tc>
                <a:tc>
                  <a:txBody>
                    <a:bodyPr/>
                    <a:lstStyle/>
                    <a:p>
                      <a:r>
                        <a:rPr kumimoji="0" lang="en-US" sz="1400" kern="1200" baseline="0" dirty="0" smtClean="0">
                          <a:solidFill>
                            <a:schemeClr val="dk1"/>
                          </a:solidFill>
                          <a:latin typeface="+mn-lt"/>
                          <a:ea typeface="+mn-ea"/>
                          <a:cs typeface="+mn-cs"/>
                        </a:rPr>
                        <a:t>Used plots to illustrate the simulation results.</a:t>
                      </a:r>
                      <a:endParaRPr lang="en-US" sz="1400" dirty="0"/>
                    </a:p>
                  </a:txBody>
                  <a:tcPr/>
                </a:tc>
              </a:tr>
              <a:tr h="435610">
                <a:tc>
                  <a:txBody>
                    <a:bodyPr/>
                    <a:lstStyle/>
                    <a:p>
                      <a:r>
                        <a:rPr kumimoji="0" lang="en-US" sz="1800" kern="1200" baseline="0" dirty="0" smtClean="0">
                          <a:solidFill>
                            <a:schemeClr val="dk1"/>
                          </a:solidFill>
                          <a:latin typeface="+mn-lt"/>
                          <a:ea typeface="+mn-ea"/>
                          <a:cs typeface="+mn-cs"/>
                        </a:rPr>
                        <a:t>2 of 84</a:t>
                      </a:r>
                      <a:endParaRPr lang="en-US" dirty="0"/>
                    </a:p>
                  </a:txBody>
                  <a:tcPr/>
                </a:tc>
                <a:tc>
                  <a:txBody>
                    <a:bodyPr/>
                    <a:lstStyle/>
                    <a:p>
                      <a:r>
                        <a:rPr kumimoji="0" lang="en-US" sz="1800" kern="1200" baseline="0" dirty="0" smtClean="0">
                          <a:solidFill>
                            <a:schemeClr val="dk1"/>
                          </a:solidFill>
                          <a:latin typeface="+mn-lt"/>
                          <a:ea typeface="+mn-ea"/>
                          <a:cs typeface="+mn-cs"/>
                        </a:rPr>
                        <a:t>2.4%</a:t>
                      </a:r>
                      <a:endParaRPr lang="en-US" dirty="0"/>
                    </a:p>
                  </a:txBody>
                  <a:tcPr/>
                </a:tc>
                <a:tc>
                  <a:txBody>
                    <a:bodyPr/>
                    <a:lstStyle/>
                    <a:p>
                      <a:r>
                        <a:rPr kumimoji="0" lang="en-US" sz="1400" kern="1200" baseline="0" dirty="0" smtClean="0">
                          <a:solidFill>
                            <a:schemeClr val="dk1"/>
                          </a:solidFill>
                          <a:latin typeface="+mn-lt"/>
                          <a:ea typeface="+mn-ea"/>
                          <a:cs typeface="+mn-cs"/>
                        </a:rPr>
                        <a:t>Did not use plots to illustrate the simulation results</a:t>
                      </a:r>
                      <a:endParaRPr lang="en-US" sz="1400" dirty="0"/>
                    </a:p>
                  </a:txBody>
                  <a:tcPr/>
                </a:tc>
              </a:tr>
              <a:tr h="435610">
                <a:tc>
                  <a:txBody>
                    <a:bodyPr/>
                    <a:lstStyle/>
                    <a:p>
                      <a:r>
                        <a:rPr kumimoji="0" lang="en-US" sz="1800" kern="1200" baseline="0" dirty="0" smtClean="0">
                          <a:solidFill>
                            <a:schemeClr val="dk1"/>
                          </a:solidFill>
                          <a:latin typeface="+mn-lt"/>
                          <a:ea typeface="+mn-ea"/>
                          <a:cs typeface="+mn-cs"/>
                        </a:rPr>
                        <a:t>72 of 82</a:t>
                      </a:r>
                      <a:endParaRPr lang="en-US" dirty="0"/>
                    </a:p>
                  </a:txBody>
                  <a:tcPr/>
                </a:tc>
                <a:tc>
                  <a:txBody>
                    <a:bodyPr/>
                    <a:lstStyle/>
                    <a:p>
                      <a:r>
                        <a:rPr kumimoji="0" lang="en-US" sz="1800" kern="1200" baseline="0" dirty="0" smtClean="0">
                          <a:solidFill>
                            <a:schemeClr val="dk1"/>
                          </a:solidFill>
                          <a:latin typeface="+mn-lt"/>
                          <a:ea typeface="+mn-ea"/>
                          <a:cs typeface="+mn-cs"/>
                        </a:rPr>
                        <a:t>87.8%</a:t>
                      </a:r>
                      <a:endParaRPr lang="en-US" dirty="0"/>
                    </a:p>
                  </a:txBody>
                  <a:tcPr/>
                </a:tc>
                <a:tc>
                  <a:txBody>
                    <a:bodyPr/>
                    <a:lstStyle/>
                    <a:p>
                      <a:r>
                        <a:rPr kumimoji="0" lang="en-US" sz="1400" kern="1200" baseline="0" dirty="0" smtClean="0">
                          <a:solidFill>
                            <a:schemeClr val="dk1"/>
                          </a:solidFill>
                          <a:latin typeface="+mn-lt"/>
                          <a:ea typeface="+mn-ea"/>
                          <a:cs typeface="+mn-cs"/>
                        </a:rPr>
                        <a:t>Did not place confidence intervals on the plots</a:t>
                      </a:r>
                      <a:endParaRPr lang="en-US" sz="1400" dirty="0"/>
                    </a:p>
                  </a:txBody>
                  <a:tcPr/>
                </a:tc>
              </a:tr>
              <a:tr h="435610">
                <a:tc>
                  <a:txBody>
                    <a:bodyPr/>
                    <a:lstStyle/>
                    <a:p>
                      <a:r>
                        <a:rPr kumimoji="0" lang="en-US" sz="1800" kern="1200" baseline="0" dirty="0" smtClean="0">
                          <a:solidFill>
                            <a:schemeClr val="dk1"/>
                          </a:solidFill>
                          <a:latin typeface="+mn-lt"/>
                          <a:ea typeface="+mn-ea"/>
                          <a:cs typeface="+mn-cs"/>
                        </a:rPr>
                        <a:t>8 of 82</a:t>
                      </a:r>
                      <a:endParaRPr lang="en-US" dirty="0"/>
                    </a:p>
                  </a:txBody>
                  <a:tcPr/>
                </a:tc>
                <a:tc>
                  <a:txBody>
                    <a:bodyPr/>
                    <a:lstStyle/>
                    <a:p>
                      <a:r>
                        <a:rPr kumimoji="0" lang="en-US" sz="1800" kern="1200" baseline="0" dirty="0" smtClean="0">
                          <a:solidFill>
                            <a:schemeClr val="dk1"/>
                          </a:solidFill>
                          <a:latin typeface="+mn-lt"/>
                          <a:ea typeface="+mn-ea"/>
                          <a:cs typeface="+mn-cs"/>
                        </a:rPr>
                        <a:t>9.7%</a:t>
                      </a:r>
                      <a:endParaRPr lang="en-US" dirty="0"/>
                    </a:p>
                  </a:txBody>
                  <a:tcPr/>
                </a:tc>
                <a:tc>
                  <a:txBody>
                    <a:bodyPr/>
                    <a:lstStyle/>
                    <a:p>
                      <a:r>
                        <a:rPr kumimoji="0" lang="en-US" sz="1400" kern="1200" baseline="0" dirty="0" smtClean="0">
                          <a:solidFill>
                            <a:schemeClr val="dk1"/>
                          </a:solidFill>
                          <a:latin typeface="+mn-lt"/>
                          <a:ea typeface="+mn-ea"/>
                          <a:cs typeface="+mn-cs"/>
                        </a:rPr>
                        <a:t>Did not have legends on the plots.</a:t>
                      </a:r>
                      <a:endParaRPr lang="en-US" sz="1400" dirty="0"/>
                    </a:p>
                  </a:txBody>
                  <a:tcPr/>
                </a:tc>
              </a:tr>
              <a:tr h="435610">
                <a:tc>
                  <a:txBody>
                    <a:bodyPr/>
                    <a:lstStyle/>
                    <a:p>
                      <a:r>
                        <a:rPr kumimoji="0" lang="en-US" sz="1800" kern="1200" baseline="0" dirty="0" smtClean="0">
                          <a:solidFill>
                            <a:schemeClr val="dk1"/>
                          </a:solidFill>
                          <a:latin typeface="+mn-lt"/>
                          <a:ea typeface="+mn-ea"/>
                          <a:cs typeface="+mn-cs"/>
                        </a:rPr>
                        <a:t>20 of 82</a:t>
                      </a:r>
                      <a:endParaRPr lang="en-US" dirty="0"/>
                    </a:p>
                  </a:txBody>
                  <a:tcPr/>
                </a:tc>
                <a:tc>
                  <a:txBody>
                    <a:bodyPr/>
                    <a:lstStyle/>
                    <a:p>
                      <a:r>
                        <a:rPr kumimoji="0" lang="en-US" sz="1800" kern="1200" baseline="0" dirty="0" smtClean="0">
                          <a:solidFill>
                            <a:schemeClr val="dk1"/>
                          </a:solidFill>
                          <a:latin typeface="+mn-lt"/>
                          <a:ea typeface="+mn-ea"/>
                          <a:cs typeface="+mn-cs"/>
                        </a:rPr>
                        <a:t>24.3%</a:t>
                      </a:r>
                      <a:endParaRPr lang="en-US" dirty="0"/>
                    </a:p>
                  </a:txBody>
                  <a:tcPr/>
                </a:tc>
                <a:tc>
                  <a:txBody>
                    <a:bodyPr/>
                    <a:lstStyle/>
                    <a:p>
                      <a:r>
                        <a:rPr kumimoji="0" lang="en-US" sz="1400" kern="1200" baseline="0" dirty="0" smtClean="0">
                          <a:solidFill>
                            <a:schemeClr val="dk1"/>
                          </a:solidFill>
                          <a:latin typeface="+mn-lt"/>
                          <a:ea typeface="+mn-ea"/>
                          <a:cs typeface="+mn-cs"/>
                        </a:rPr>
                        <a:t>Did not have units on the data or labels</a:t>
                      </a:r>
                      <a:endParaRPr lang="en-US" sz="1400" dirty="0"/>
                    </a:p>
                  </a:txBody>
                  <a:tcPr/>
                </a:tc>
              </a:tr>
            </a:tbl>
          </a:graphicData>
        </a:graphic>
      </p:graphicFrame>
      <p:sp>
        <p:nvSpPr>
          <p:cNvPr id="7" name="Title 6"/>
          <p:cNvSpPr>
            <a:spLocks noGrp="1"/>
          </p:cNvSpPr>
          <p:nvPr>
            <p:ph type="ctrTitle"/>
          </p:nvPr>
        </p:nvSpPr>
        <p:spPr>
          <a:xfrm>
            <a:off x="2362200" y="304800"/>
            <a:ext cx="6096000" cy="446562"/>
          </a:xfrm>
        </p:spPr>
        <p:txBody>
          <a:bodyPr>
            <a:normAutofit/>
          </a:bodyPr>
          <a:lstStyle/>
          <a:p>
            <a:r>
              <a:rPr lang="en-US" sz="2000" dirty="0" smtClean="0"/>
              <a:t>Plots/Charts/Graphs</a:t>
            </a:r>
            <a:endParaRPr lang="en-US" sz="2000" dirty="0"/>
          </a:p>
        </p:txBody>
      </p:sp>
      <p:sp>
        <p:nvSpPr>
          <p:cNvPr id="5" name="TextBox 4"/>
          <p:cNvSpPr txBox="1"/>
          <p:nvPr/>
        </p:nvSpPr>
        <p:spPr>
          <a:xfrm>
            <a:off x="2286000" y="3962400"/>
            <a:ext cx="6172200" cy="523220"/>
          </a:xfrm>
          <a:prstGeom prst="rect">
            <a:avLst/>
          </a:prstGeom>
          <a:noFill/>
        </p:spPr>
        <p:txBody>
          <a:bodyPr wrap="square" rtlCol="0">
            <a:spAutoFit/>
          </a:bodyPr>
          <a:lstStyle/>
          <a:p>
            <a:r>
              <a:rPr lang="en-US" sz="1400" dirty="0" smtClean="0">
                <a:solidFill>
                  <a:schemeClr val="tx1">
                    <a:lumMod val="75000"/>
                    <a:lumOff val="25000"/>
                  </a:schemeClr>
                </a:solidFill>
              </a:rPr>
              <a:t>Survey results for 111 published simulation papers in ACM’s </a:t>
            </a:r>
            <a:r>
              <a:rPr lang="en-US" sz="1400" dirty="0" err="1" smtClean="0">
                <a:solidFill>
                  <a:schemeClr val="tx1">
                    <a:lumMod val="75000"/>
                    <a:lumOff val="25000"/>
                  </a:schemeClr>
                </a:solidFill>
              </a:rPr>
              <a:t>MobiHoc</a:t>
            </a:r>
            <a:r>
              <a:rPr lang="en-US" sz="1400" dirty="0" smtClean="0">
                <a:solidFill>
                  <a:schemeClr val="tx1">
                    <a:lumMod val="75000"/>
                    <a:lumOff val="25000"/>
                  </a:schemeClr>
                </a:solidFill>
              </a:rPr>
              <a:t> conference, 2000-2004.</a:t>
            </a:r>
            <a:endParaRPr lang="en-US" sz="1400" dirty="0">
              <a:solidFill>
                <a:schemeClr val="tx1">
                  <a:lumMod val="75000"/>
                  <a:lumOff val="25000"/>
                </a:schemeClr>
              </a:solidFill>
            </a:endParaRPr>
          </a:p>
        </p:txBody>
      </p:sp>
      <p:sp>
        <p:nvSpPr>
          <p:cNvPr id="8" name="Slide Number Placeholder 7"/>
          <p:cNvSpPr>
            <a:spLocks noGrp="1"/>
          </p:cNvSpPr>
          <p:nvPr>
            <p:ph type="sldNum" sz="quarter" idx="12"/>
          </p:nvPr>
        </p:nvSpPr>
        <p:spPr/>
        <p:txBody>
          <a:bodyPr/>
          <a:lstStyle/>
          <a:p>
            <a:fld id="{BB1856FD-C10E-4C5C-BEDD-F9CA8C09B928}" type="slidenum">
              <a:rPr lang="en-US" smtClean="0"/>
              <a:pPr/>
              <a:t>16</a:t>
            </a:fld>
            <a:endParaRPr lang="en-US"/>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fontScale="90000"/>
          </a:bodyPr>
          <a:lstStyle/>
          <a:p>
            <a:r>
              <a:rPr lang="en-US" dirty="0" smtClean="0"/>
              <a:t>MANETs simulation comparison</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r>
              <a:rPr lang="en-US" dirty="0" smtClean="0"/>
              <a:t>1) Success rate vs. Power range</a:t>
            </a:r>
          </a:p>
          <a:p>
            <a:endParaRPr lang="en-US" dirty="0" smtClean="0"/>
          </a:p>
          <a:p>
            <a:endParaRPr lang="en-US" dirty="0" smtClean="0">
              <a:solidFill>
                <a:srgbClr val="FF0000"/>
              </a:solidFill>
            </a:endParaRPr>
          </a:p>
          <a:p>
            <a:endParaRPr lang="en-US" dirty="0" smtClean="0"/>
          </a:p>
        </p:txBody>
      </p:sp>
      <p:pic>
        <p:nvPicPr>
          <p:cNvPr id="1027" name="Picture 3"/>
          <p:cNvPicPr>
            <a:picLocks noChangeAspect="1" noChangeArrowheads="1"/>
          </p:cNvPicPr>
          <p:nvPr/>
        </p:nvPicPr>
        <p:blipFill>
          <a:blip r:embed="rId2" cstate="print"/>
          <a:srcRect/>
          <a:stretch>
            <a:fillRect/>
          </a:stretch>
        </p:blipFill>
        <p:spPr bwMode="auto">
          <a:xfrm>
            <a:off x="2819400" y="2362200"/>
            <a:ext cx="5026714" cy="4038600"/>
          </a:xfrm>
          <a:prstGeom prst="rect">
            <a:avLst/>
          </a:prstGeom>
          <a:noFill/>
        </p:spPr>
      </p:pic>
      <p:sp>
        <p:nvSpPr>
          <p:cNvPr id="8" name="Text Box 9"/>
          <p:cNvSpPr txBox="1">
            <a:spLocks noChangeArrowheads="1"/>
          </p:cNvSpPr>
          <p:nvPr/>
        </p:nvSpPr>
        <p:spPr bwMode="auto">
          <a:xfrm>
            <a:off x="6172200" y="4953000"/>
            <a:ext cx="482824" cy="246221"/>
          </a:xfrm>
          <a:prstGeom prst="rect">
            <a:avLst/>
          </a:prstGeom>
          <a:noFill/>
          <a:ln w="9525">
            <a:noFill/>
            <a:miter lim="800000"/>
            <a:headEnd/>
            <a:tailEnd/>
          </a:ln>
        </p:spPr>
        <p:txBody>
          <a:bodyPr wrap="none">
            <a:spAutoFit/>
          </a:bodyPr>
          <a:lstStyle/>
          <a:p>
            <a:r>
              <a:rPr lang="en-US" sz="1000" dirty="0" smtClean="0"/>
              <a:t>NS-2</a:t>
            </a:r>
            <a:endParaRPr lang="en-US" sz="1000" dirty="0"/>
          </a:p>
        </p:txBody>
      </p:sp>
      <p:sp>
        <p:nvSpPr>
          <p:cNvPr id="9" name="Text Box 9"/>
          <p:cNvSpPr txBox="1">
            <a:spLocks noChangeArrowheads="1"/>
          </p:cNvSpPr>
          <p:nvPr/>
        </p:nvSpPr>
        <p:spPr bwMode="auto">
          <a:xfrm>
            <a:off x="5638800" y="3810000"/>
            <a:ext cx="651140" cy="246221"/>
          </a:xfrm>
          <a:prstGeom prst="rect">
            <a:avLst/>
          </a:prstGeom>
          <a:noFill/>
          <a:ln w="9525">
            <a:noFill/>
            <a:miter lim="800000"/>
            <a:headEnd/>
            <a:tailEnd/>
          </a:ln>
        </p:spPr>
        <p:txBody>
          <a:bodyPr wrap="none">
            <a:spAutoFit/>
          </a:bodyPr>
          <a:lstStyle/>
          <a:p>
            <a:r>
              <a:rPr lang="en-US" sz="1000" dirty="0" smtClean="0"/>
              <a:t>OPNET</a:t>
            </a:r>
            <a:endParaRPr lang="en-US" sz="1000" dirty="0"/>
          </a:p>
        </p:txBody>
      </p:sp>
      <p:sp>
        <p:nvSpPr>
          <p:cNvPr id="10" name="Text Box 9"/>
          <p:cNvSpPr txBox="1">
            <a:spLocks noChangeArrowheads="1"/>
          </p:cNvSpPr>
          <p:nvPr/>
        </p:nvSpPr>
        <p:spPr bwMode="auto">
          <a:xfrm>
            <a:off x="3581400" y="3657600"/>
            <a:ext cx="776288" cy="244475"/>
          </a:xfrm>
          <a:prstGeom prst="rect">
            <a:avLst/>
          </a:prstGeom>
          <a:noFill/>
          <a:ln w="9525">
            <a:noFill/>
            <a:miter lim="800000"/>
            <a:headEnd/>
            <a:tailEnd/>
          </a:ln>
        </p:spPr>
        <p:txBody>
          <a:bodyPr wrap="none">
            <a:spAutoFit/>
          </a:bodyPr>
          <a:lstStyle/>
          <a:p>
            <a:r>
              <a:rPr lang="en-US" sz="1000" dirty="0" err="1"/>
              <a:t>GloMoSim</a:t>
            </a:r>
            <a:endParaRPr lang="en-US" sz="1000" dirty="0"/>
          </a:p>
        </p:txBody>
      </p:sp>
      <p:sp>
        <p:nvSpPr>
          <p:cNvPr id="11" name="Slide Number Placeholder 10"/>
          <p:cNvSpPr>
            <a:spLocks noGrp="1"/>
          </p:cNvSpPr>
          <p:nvPr>
            <p:ph type="sldNum" sz="quarter" idx="12"/>
          </p:nvPr>
        </p:nvSpPr>
        <p:spPr/>
        <p:txBody>
          <a:bodyPr/>
          <a:lstStyle/>
          <a:p>
            <a:fld id="{BB1856FD-C10E-4C5C-BEDD-F9CA8C09B928}" type="slidenum">
              <a:rPr lang="en-US" smtClean="0"/>
              <a:pPr/>
              <a:t>17</a:t>
            </a:fld>
            <a:endParaRPr lang="en-US"/>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fontScale="90000"/>
          </a:bodyPr>
          <a:lstStyle/>
          <a:p>
            <a:r>
              <a:rPr lang="en-US" dirty="0" smtClean="0"/>
              <a:t>MANETs simulation comparison</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r>
              <a:rPr lang="en-US" dirty="0" smtClean="0"/>
              <a:t>2) Success rate vs. Mobility</a:t>
            </a:r>
          </a:p>
          <a:p>
            <a:endParaRPr lang="en-US" dirty="0" smtClean="0"/>
          </a:p>
          <a:p>
            <a:endParaRPr lang="en-US" dirty="0" smtClean="0"/>
          </a:p>
          <a:p>
            <a:endParaRPr lang="en-US" dirty="0" smtClean="0">
              <a:solidFill>
                <a:srgbClr val="FF0000"/>
              </a:solidFill>
            </a:endParaRPr>
          </a:p>
          <a:p>
            <a:endParaRPr lang="en-US" dirty="0" smtClean="0"/>
          </a:p>
        </p:txBody>
      </p:sp>
      <p:sp>
        <p:nvSpPr>
          <p:cNvPr id="9" name="Text Box 9"/>
          <p:cNvSpPr txBox="1">
            <a:spLocks noChangeArrowheads="1"/>
          </p:cNvSpPr>
          <p:nvPr/>
        </p:nvSpPr>
        <p:spPr bwMode="auto">
          <a:xfrm>
            <a:off x="5943600" y="3276600"/>
            <a:ext cx="651140" cy="246221"/>
          </a:xfrm>
          <a:prstGeom prst="rect">
            <a:avLst/>
          </a:prstGeom>
          <a:noFill/>
          <a:ln w="9525">
            <a:noFill/>
            <a:miter lim="800000"/>
            <a:headEnd/>
            <a:tailEnd/>
          </a:ln>
        </p:spPr>
        <p:txBody>
          <a:bodyPr wrap="none">
            <a:spAutoFit/>
          </a:bodyPr>
          <a:lstStyle/>
          <a:p>
            <a:r>
              <a:rPr lang="en-US" sz="1000" dirty="0" smtClean="0"/>
              <a:t>OPNET</a:t>
            </a:r>
            <a:endParaRPr lang="en-US" sz="1000" dirty="0"/>
          </a:p>
        </p:txBody>
      </p:sp>
      <p:pic>
        <p:nvPicPr>
          <p:cNvPr id="2051" name="Picture 3"/>
          <p:cNvPicPr>
            <a:picLocks noChangeAspect="1" noChangeArrowheads="1"/>
          </p:cNvPicPr>
          <p:nvPr/>
        </p:nvPicPr>
        <p:blipFill>
          <a:blip r:embed="rId2" cstate="print"/>
          <a:srcRect/>
          <a:stretch>
            <a:fillRect/>
          </a:stretch>
        </p:blipFill>
        <p:spPr bwMode="auto">
          <a:xfrm>
            <a:off x="2667000" y="2286000"/>
            <a:ext cx="5029200" cy="4192747"/>
          </a:xfrm>
          <a:prstGeom prst="rect">
            <a:avLst/>
          </a:prstGeom>
          <a:noFill/>
        </p:spPr>
      </p:pic>
      <p:sp>
        <p:nvSpPr>
          <p:cNvPr id="13" name="Text Box 9"/>
          <p:cNvSpPr txBox="1">
            <a:spLocks noChangeArrowheads="1"/>
          </p:cNvSpPr>
          <p:nvPr/>
        </p:nvSpPr>
        <p:spPr bwMode="auto">
          <a:xfrm>
            <a:off x="3505200" y="3657600"/>
            <a:ext cx="651140" cy="246221"/>
          </a:xfrm>
          <a:prstGeom prst="rect">
            <a:avLst/>
          </a:prstGeom>
          <a:noFill/>
          <a:ln w="9525">
            <a:noFill/>
            <a:miter lim="800000"/>
            <a:headEnd/>
            <a:tailEnd/>
          </a:ln>
        </p:spPr>
        <p:txBody>
          <a:bodyPr wrap="none">
            <a:spAutoFit/>
          </a:bodyPr>
          <a:lstStyle/>
          <a:p>
            <a:r>
              <a:rPr lang="en-US" sz="1000" dirty="0" smtClean="0"/>
              <a:t>OPNET</a:t>
            </a:r>
            <a:endParaRPr lang="en-US" sz="1000" dirty="0"/>
          </a:p>
        </p:txBody>
      </p:sp>
      <p:sp>
        <p:nvSpPr>
          <p:cNvPr id="15" name="Text Box 9"/>
          <p:cNvSpPr txBox="1">
            <a:spLocks noChangeArrowheads="1"/>
          </p:cNvSpPr>
          <p:nvPr/>
        </p:nvSpPr>
        <p:spPr bwMode="auto">
          <a:xfrm>
            <a:off x="6248400" y="3505200"/>
            <a:ext cx="808235" cy="246221"/>
          </a:xfrm>
          <a:prstGeom prst="rect">
            <a:avLst/>
          </a:prstGeom>
          <a:noFill/>
          <a:ln w="9525">
            <a:noFill/>
            <a:miter lim="800000"/>
            <a:headEnd/>
            <a:tailEnd/>
          </a:ln>
        </p:spPr>
        <p:txBody>
          <a:bodyPr wrap="none">
            <a:spAutoFit/>
          </a:bodyPr>
          <a:lstStyle/>
          <a:p>
            <a:r>
              <a:rPr lang="en-US" sz="1000" dirty="0" err="1" smtClean="0"/>
              <a:t>GolMoSim</a:t>
            </a:r>
            <a:endParaRPr lang="en-US" sz="1000" dirty="0"/>
          </a:p>
        </p:txBody>
      </p:sp>
      <p:sp>
        <p:nvSpPr>
          <p:cNvPr id="16" name="Text Box 9"/>
          <p:cNvSpPr txBox="1">
            <a:spLocks noChangeArrowheads="1"/>
          </p:cNvSpPr>
          <p:nvPr/>
        </p:nvSpPr>
        <p:spPr bwMode="auto">
          <a:xfrm>
            <a:off x="4953000" y="5181600"/>
            <a:ext cx="482824" cy="246221"/>
          </a:xfrm>
          <a:prstGeom prst="rect">
            <a:avLst/>
          </a:prstGeom>
          <a:noFill/>
          <a:ln w="9525">
            <a:noFill/>
            <a:miter lim="800000"/>
            <a:headEnd/>
            <a:tailEnd/>
          </a:ln>
        </p:spPr>
        <p:txBody>
          <a:bodyPr wrap="none">
            <a:spAutoFit/>
          </a:bodyPr>
          <a:lstStyle/>
          <a:p>
            <a:r>
              <a:rPr lang="en-US" sz="1000" dirty="0" smtClean="0"/>
              <a:t>NS-2</a:t>
            </a:r>
            <a:endParaRPr lang="en-US" sz="1000" dirty="0"/>
          </a:p>
        </p:txBody>
      </p:sp>
      <p:sp>
        <p:nvSpPr>
          <p:cNvPr id="17" name="Line 11"/>
          <p:cNvSpPr>
            <a:spLocks noChangeShapeType="1"/>
          </p:cNvSpPr>
          <p:nvPr/>
        </p:nvSpPr>
        <p:spPr bwMode="auto">
          <a:xfrm flipV="1">
            <a:off x="6858000" y="3048000"/>
            <a:ext cx="304800" cy="457200"/>
          </a:xfrm>
          <a:prstGeom prst="line">
            <a:avLst/>
          </a:prstGeom>
          <a:noFill/>
          <a:ln w="9525">
            <a:solidFill>
              <a:srgbClr val="FF0000"/>
            </a:solidFill>
            <a:round/>
            <a:headEnd/>
            <a:tailEnd type="triangle" w="med" len="med"/>
          </a:ln>
        </p:spPr>
        <p:txBody>
          <a:bodyPr/>
          <a:lstStyle/>
          <a:p>
            <a:endParaRPr lang="en-US"/>
          </a:p>
        </p:txBody>
      </p:sp>
      <p:sp>
        <p:nvSpPr>
          <p:cNvPr id="18" name="Line 11"/>
          <p:cNvSpPr>
            <a:spLocks noChangeShapeType="1"/>
          </p:cNvSpPr>
          <p:nvPr/>
        </p:nvSpPr>
        <p:spPr bwMode="auto">
          <a:xfrm flipV="1">
            <a:off x="4114800" y="3200400"/>
            <a:ext cx="304800" cy="457200"/>
          </a:xfrm>
          <a:prstGeom prst="line">
            <a:avLst/>
          </a:prstGeom>
          <a:noFill/>
          <a:ln w="9525">
            <a:solidFill>
              <a:srgbClr val="FF0000"/>
            </a:solidFill>
            <a:round/>
            <a:headEnd/>
            <a:tailEnd type="triangle" w="med" len="med"/>
          </a:ln>
        </p:spPr>
        <p:txBody>
          <a:bodyPr/>
          <a:lstStyle/>
          <a:p>
            <a:endParaRPr lang="en-US"/>
          </a:p>
        </p:txBody>
      </p:sp>
      <p:sp>
        <p:nvSpPr>
          <p:cNvPr id="19" name="Line 11"/>
          <p:cNvSpPr>
            <a:spLocks noChangeShapeType="1"/>
          </p:cNvSpPr>
          <p:nvPr/>
        </p:nvSpPr>
        <p:spPr bwMode="auto">
          <a:xfrm flipV="1">
            <a:off x="5334000" y="5029200"/>
            <a:ext cx="152400" cy="152400"/>
          </a:xfrm>
          <a:prstGeom prst="line">
            <a:avLst/>
          </a:prstGeom>
          <a:noFill/>
          <a:ln w="9525">
            <a:solidFill>
              <a:srgbClr val="FF0000"/>
            </a:solidFill>
            <a:round/>
            <a:headEnd/>
            <a:tailEnd type="triangle" w="med" len="med"/>
          </a:ln>
        </p:spPr>
        <p:txBody>
          <a:bodyPr/>
          <a:lstStyle/>
          <a:p>
            <a:endParaRPr lang="en-US"/>
          </a:p>
        </p:txBody>
      </p:sp>
      <p:sp>
        <p:nvSpPr>
          <p:cNvPr id="20" name="Slide Number Placeholder 19"/>
          <p:cNvSpPr>
            <a:spLocks noGrp="1"/>
          </p:cNvSpPr>
          <p:nvPr>
            <p:ph type="sldNum" sz="quarter" idx="12"/>
          </p:nvPr>
        </p:nvSpPr>
        <p:spPr/>
        <p:txBody>
          <a:bodyPr/>
          <a:lstStyle/>
          <a:p>
            <a:fld id="{BB1856FD-C10E-4C5C-BEDD-F9CA8C09B928}" type="slidenum">
              <a:rPr lang="en-US" smtClean="0"/>
              <a:pPr/>
              <a:t>18</a:t>
            </a:fld>
            <a:endParaRPr lang="en-US"/>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fontScale="90000"/>
          </a:bodyPr>
          <a:lstStyle/>
          <a:p>
            <a:r>
              <a:rPr lang="en-US" dirty="0" smtClean="0"/>
              <a:t>MANETs simulation comparison</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r>
              <a:rPr lang="en-US" dirty="0" smtClean="0"/>
              <a:t>3) Overhead vs. Mobility</a:t>
            </a:r>
          </a:p>
          <a:p>
            <a:endParaRPr lang="en-US" dirty="0" smtClean="0"/>
          </a:p>
          <a:p>
            <a:endParaRPr lang="en-US" dirty="0" smtClean="0"/>
          </a:p>
          <a:p>
            <a:endParaRPr lang="en-US" dirty="0" smtClean="0"/>
          </a:p>
          <a:p>
            <a:endParaRPr lang="en-US" dirty="0" smtClean="0">
              <a:solidFill>
                <a:srgbClr val="FF0000"/>
              </a:solidFill>
            </a:endParaRPr>
          </a:p>
          <a:p>
            <a:endParaRPr lang="en-US" dirty="0" smtClean="0"/>
          </a:p>
        </p:txBody>
      </p:sp>
      <p:sp>
        <p:nvSpPr>
          <p:cNvPr id="9" name="Text Box 9"/>
          <p:cNvSpPr txBox="1">
            <a:spLocks noChangeArrowheads="1"/>
          </p:cNvSpPr>
          <p:nvPr/>
        </p:nvSpPr>
        <p:spPr bwMode="auto">
          <a:xfrm>
            <a:off x="5943600" y="3276600"/>
            <a:ext cx="651140" cy="246221"/>
          </a:xfrm>
          <a:prstGeom prst="rect">
            <a:avLst/>
          </a:prstGeom>
          <a:noFill/>
          <a:ln w="9525">
            <a:noFill/>
            <a:miter lim="800000"/>
            <a:headEnd/>
            <a:tailEnd/>
          </a:ln>
        </p:spPr>
        <p:txBody>
          <a:bodyPr wrap="none">
            <a:spAutoFit/>
          </a:bodyPr>
          <a:lstStyle/>
          <a:p>
            <a:r>
              <a:rPr lang="en-US" sz="1000" dirty="0" smtClean="0"/>
              <a:t>OPNET</a:t>
            </a:r>
            <a:endParaRPr lang="en-US" sz="1000" dirty="0"/>
          </a:p>
        </p:txBody>
      </p:sp>
      <p:sp>
        <p:nvSpPr>
          <p:cNvPr id="13" name="Text Box 9"/>
          <p:cNvSpPr txBox="1">
            <a:spLocks noChangeArrowheads="1"/>
          </p:cNvSpPr>
          <p:nvPr/>
        </p:nvSpPr>
        <p:spPr bwMode="auto">
          <a:xfrm>
            <a:off x="3505200" y="3657600"/>
            <a:ext cx="651140" cy="246221"/>
          </a:xfrm>
          <a:prstGeom prst="rect">
            <a:avLst/>
          </a:prstGeom>
          <a:noFill/>
          <a:ln w="9525">
            <a:noFill/>
            <a:miter lim="800000"/>
            <a:headEnd/>
            <a:tailEnd/>
          </a:ln>
        </p:spPr>
        <p:txBody>
          <a:bodyPr wrap="none">
            <a:spAutoFit/>
          </a:bodyPr>
          <a:lstStyle/>
          <a:p>
            <a:r>
              <a:rPr lang="en-US" sz="1000" dirty="0" smtClean="0"/>
              <a:t>OPNET</a:t>
            </a:r>
            <a:endParaRPr lang="en-US" sz="1000" dirty="0"/>
          </a:p>
        </p:txBody>
      </p:sp>
      <p:sp>
        <p:nvSpPr>
          <p:cNvPr id="15" name="Text Box 9"/>
          <p:cNvSpPr txBox="1">
            <a:spLocks noChangeArrowheads="1"/>
          </p:cNvSpPr>
          <p:nvPr/>
        </p:nvSpPr>
        <p:spPr bwMode="auto">
          <a:xfrm>
            <a:off x="6248400" y="3505200"/>
            <a:ext cx="808235" cy="246221"/>
          </a:xfrm>
          <a:prstGeom prst="rect">
            <a:avLst/>
          </a:prstGeom>
          <a:noFill/>
          <a:ln w="9525">
            <a:noFill/>
            <a:miter lim="800000"/>
            <a:headEnd/>
            <a:tailEnd/>
          </a:ln>
        </p:spPr>
        <p:txBody>
          <a:bodyPr wrap="none">
            <a:spAutoFit/>
          </a:bodyPr>
          <a:lstStyle/>
          <a:p>
            <a:r>
              <a:rPr lang="en-US" sz="1000" dirty="0" err="1" smtClean="0"/>
              <a:t>GolMoSim</a:t>
            </a:r>
            <a:endParaRPr lang="en-US" sz="1000" dirty="0"/>
          </a:p>
        </p:txBody>
      </p:sp>
      <p:sp>
        <p:nvSpPr>
          <p:cNvPr id="16" name="Text Box 9"/>
          <p:cNvSpPr txBox="1">
            <a:spLocks noChangeArrowheads="1"/>
          </p:cNvSpPr>
          <p:nvPr/>
        </p:nvSpPr>
        <p:spPr bwMode="auto">
          <a:xfrm>
            <a:off x="4953000" y="5181600"/>
            <a:ext cx="482824" cy="246221"/>
          </a:xfrm>
          <a:prstGeom prst="rect">
            <a:avLst/>
          </a:prstGeom>
          <a:noFill/>
          <a:ln w="9525">
            <a:noFill/>
            <a:miter lim="800000"/>
            <a:headEnd/>
            <a:tailEnd/>
          </a:ln>
        </p:spPr>
        <p:txBody>
          <a:bodyPr wrap="none">
            <a:spAutoFit/>
          </a:bodyPr>
          <a:lstStyle/>
          <a:p>
            <a:r>
              <a:rPr lang="en-US" sz="1000" dirty="0" smtClean="0"/>
              <a:t>NS-2</a:t>
            </a:r>
            <a:endParaRPr lang="en-US" sz="1000" dirty="0"/>
          </a:p>
        </p:txBody>
      </p:sp>
      <p:sp>
        <p:nvSpPr>
          <p:cNvPr id="17" name="Line 11"/>
          <p:cNvSpPr>
            <a:spLocks noChangeShapeType="1"/>
          </p:cNvSpPr>
          <p:nvPr/>
        </p:nvSpPr>
        <p:spPr bwMode="auto">
          <a:xfrm flipV="1">
            <a:off x="6858000" y="3048000"/>
            <a:ext cx="304800" cy="457200"/>
          </a:xfrm>
          <a:prstGeom prst="line">
            <a:avLst/>
          </a:prstGeom>
          <a:noFill/>
          <a:ln w="9525">
            <a:solidFill>
              <a:srgbClr val="FF0000"/>
            </a:solidFill>
            <a:round/>
            <a:headEnd/>
            <a:tailEnd type="triangle" w="med" len="med"/>
          </a:ln>
        </p:spPr>
        <p:txBody>
          <a:bodyPr/>
          <a:lstStyle/>
          <a:p>
            <a:endParaRPr lang="en-US"/>
          </a:p>
        </p:txBody>
      </p:sp>
      <p:sp>
        <p:nvSpPr>
          <p:cNvPr id="18" name="Line 11"/>
          <p:cNvSpPr>
            <a:spLocks noChangeShapeType="1"/>
          </p:cNvSpPr>
          <p:nvPr/>
        </p:nvSpPr>
        <p:spPr bwMode="auto">
          <a:xfrm flipV="1">
            <a:off x="4114800" y="3200400"/>
            <a:ext cx="304800" cy="457200"/>
          </a:xfrm>
          <a:prstGeom prst="line">
            <a:avLst/>
          </a:prstGeom>
          <a:noFill/>
          <a:ln w="9525">
            <a:solidFill>
              <a:srgbClr val="FF0000"/>
            </a:solidFill>
            <a:round/>
            <a:headEnd/>
            <a:tailEnd type="triangle" w="med" len="med"/>
          </a:ln>
        </p:spPr>
        <p:txBody>
          <a:bodyPr/>
          <a:lstStyle/>
          <a:p>
            <a:endParaRPr lang="en-US"/>
          </a:p>
        </p:txBody>
      </p:sp>
      <p:sp>
        <p:nvSpPr>
          <p:cNvPr id="19" name="Line 11"/>
          <p:cNvSpPr>
            <a:spLocks noChangeShapeType="1"/>
          </p:cNvSpPr>
          <p:nvPr/>
        </p:nvSpPr>
        <p:spPr bwMode="auto">
          <a:xfrm flipV="1">
            <a:off x="5334000" y="5029200"/>
            <a:ext cx="152400" cy="152400"/>
          </a:xfrm>
          <a:prstGeom prst="line">
            <a:avLst/>
          </a:prstGeom>
          <a:noFill/>
          <a:ln w="9525">
            <a:solidFill>
              <a:srgbClr val="FF0000"/>
            </a:solidFill>
            <a:round/>
            <a:headEnd/>
            <a:tailEnd type="triangle" w="med" len="med"/>
          </a:ln>
        </p:spPr>
        <p:txBody>
          <a:bodyPr/>
          <a:lstStyle/>
          <a:p>
            <a:endParaRPr lang="en-US"/>
          </a:p>
        </p:txBody>
      </p:sp>
      <p:pic>
        <p:nvPicPr>
          <p:cNvPr id="3075" name="Picture 3"/>
          <p:cNvPicPr>
            <a:picLocks noChangeAspect="1" noChangeArrowheads="1"/>
          </p:cNvPicPr>
          <p:nvPr/>
        </p:nvPicPr>
        <p:blipFill>
          <a:blip r:embed="rId2" cstate="print"/>
          <a:srcRect/>
          <a:stretch>
            <a:fillRect/>
          </a:stretch>
        </p:blipFill>
        <p:spPr bwMode="auto">
          <a:xfrm>
            <a:off x="2667000" y="2362200"/>
            <a:ext cx="4953000" cy="4071677"/>
          </a:xfrm>
          <a:prstGeom prst="rect">
            <a:avLst/>
          </a:prstGeom>
          <a:noFill/>
        </p:spPr>
      </p:pic>
      <p:sp>
        <p:nvSpPr>
          <p:cNvPr id="14" name="Text Box 14"/>
          <p:cNvSpPr txBox="1">
            <a:spLocks noChangeArrowheads="1"/>
          </p:cNvSpPr>
          <p:nvPr/>
        </p:nvSpPr>
        <p:spPr bwMode="auto">
          <a:xfrm>
            <a:off x="3733800" y="3429000"/>
            <a:ext cx="620713" cy="244475"/>
          </a:xfrm>
          <a:prstGeom prst="rect">
            <a:avLst/>
          </a:prstGeom>
          <a:noFill/>
          <a:ln w="9525">
            <a:noFill/>
            <a:miter lim="800000"/>
            <a:headEnd/>
            <a:tailEnd/>
          </a:ln>
        </p:spPr>
        <p:txBody>
          <a:bodyPr wrap="none">
            <a:spAutoFit/>
          </a:bodyPr>
          <a:lstStyle/>
          <a:p>
            <a:r>
              <a:rPr lang="en-US" sz="1000"/>
              <a:t>OPNET</a:t>
            </a:r>
          </a:p>
        </p:txBody>
      </p:sp>
      <p:sp>
        <p:nvSpPr>
          <p:cNvPr id="20" name="Text Box 14"/>
          <p:cNvSpPr txBox="1">
            <a:spLocks noChangeArrowheads="1"/>
          </p:cNvSpPr>
          <p:nvPr/>
        </p:nvSpPr>
        <p:spPr bwMode="auto">
          <a:xfrm>
            <a:off x="5943600" y="3962400"/>
            <a:ext cx="482824" cy="246221"/>
          </a:xfrm>
          <a:prstGeom prst="rect">
            <a:avLst/>
          </a:prstGeom>
          <a:noFill/>
          <a:ln w="9525">
            <a:noFill/>
            <a:miter lim="800000"/>
            <a:headEnd/>
            <a:tailEnd/>
          </a:ln>
        </p:spPr>
        <p:txBody>
          <a:bodyPr wrap="none">
            <a:spAutoFit/>
          </a:bodyPr>
          <a:lstStyle/>
          <a:p>
            <a:r>
              <a:rPr lang="en-US" sz="1000" dirty="0" smtClean="0"/>
              <a:t>NS-2</a:t>
            </a:r>
            <a:endParaRPr lang="en-US" sz="1000" dirty="0"/>
          </a:p>
        </p:txBody>
      </p:sp>
      <p:sp>
        <p:nvSpPr>
          <p:cNvPr id="21" name="Text Box 17"/>
          <p:cNvSpPr txBox="1">
            <a:spLocks noChangeArrowheads="1"/>
          </p:cNvSpPr>
          <p:nvPr/>
        </p:nvSpPr>
        <p:spPr bwMode="auto">
          <a:xfrm>
            <a:off x="5181600" y="5334000"/>
            <a:ext cx="776287" cy="244475"/>
          </a:xfrm>
          <a:prstGeom prst="rect">
            <a:avLst/>
          </a:prstGeom>
          <a:noFill/>
          <a:ln w="9525">
            <a:noFill/>
            <a:miter lim="800000"/>
            <a:headEnd/>
            <a:tailEnd/>
          </a:ln>
        </p:spPr>
        <p:txBody>
          <a:bodyPr wrap="none">
            <a:spAutoFit/>
          </a:bodyPr>
          <a:lstStyle/>
          <a:p>
            <a:r>
              <a:rPr lang="en-US" sz="1000"/>
              <a:t>GloMoSim</a:t>
            </a:r>
          </a:p>
        </p:txBody>
      </p:sp>
      <p:sp>
        <p:nvSpPr>
          <p:cNvPr id="22" name="Line 18"/>
          <p:cNvSpPr>
            <a:spLocks noChangeShapeType="1"/>
          </p:cNvSpPr>
          <p:nvPr/>
        </p:nvSpPr>
        <p:spPr bwMode="auto">
          <a:xfrm flipV="1">
            <a:off x="5867400" y="5029200"/>
            <a:ext cx="228600" cy="381000"/>
          </a:xfrm>
          <a:prstGeom prst="line">
            <a:avLst/>
          </a:prstGeom>
          <a:noFill/>
          <a:ln w="9525">
            <a:solidFill>
              <a:srgbClr val="FF0000"/>
            </a:solidFill>
            <a:round/>
            <a:headEnd/>
            <a:tailEnd type="triangle" w="med" len="med"/>
          </a:ln>
        </p:spPr>
        <p:txBody>
          <a:bodyPr/>
          <a:lstStyle/>
          <a:p>
            <a:endParaRPr lang="en-US"/>
          </a:p>
        </p:txBody>
      </p:sp>
      <p:sp>
        <p:nvSpPr>
          <p:cNvPr id="23" name="Line 16"/>
          <p:cNvSpPr>
            <a:spLocks noChangeShapeType="1"/>
          </p:cNvSpPr>
          <p:nvPr/>
        </p:nvSpPr>
        <p:spPr bwMode="auto">
          <a:xfrm>
            <a:off x="6248400" y="4191000"/>
            <a:ext cx="304800" cy="457200"/>
          </a:xfrm>
          <a:prstGeom prst="line">
            <a:avLst/>
          </a:prstGeom>
          <a:noFill/>
          <a:ln w="9525">
            <a:solidFill>
              <a:srgbClr val="FF0000"/>
            </a:solidFill>
            <a:round/>
            <a:headEnd/>
            <a:tailEnd type="triangle" w="med" len="med"/>
          </a:ln>
        </p:spPr>
        <p:txBody>
          <a:bodyPr/>
          <a:lstStyle/>
          <a:p>
            <a:endParaRPr lang="en-US"/>
          </a:p>
        </p:txBody>
      </p:sp>
      <p:sp>
        <p:nvSpPr>
          <p:cNvPr id="24" name="Line 13"/>
          <p:cNvSpPr>
            <a:spLocks noChangeShapeType="1"/>
          </p:cNvSpPr>
          <p:nvPr/>
        </p:nvSpPr>
        <p:spPr bwMode="auto">
          <a:xfrm flipH="1" flipV="1">
            <a:off x="3962400" y="3124200"/>
            <a:ext cx="76200" cy="304800"/>
          </a:xfrm>
          <a:prstGeom prst="line">
            <a:avLst/>
          </a:prstGeom>
          <a:noFill/>
          <a:ln w="9525">
            <a:solidFill>
              <a:srgbClr val="FF0000"/>
            </a:solidFill>
            <a:round/>
            <a:headEnd/>
            <a:tailEnd type="triangle" w="med" len="med"/>
          </a:ln>
        </p:spPr>
        <p:txBody>
          <a:bodyPr/>
          <a:lstStyle/>
          <a:p>
            <a:endParaRPr lang="en-US"/>
          </a:p>
        </p:txBody>
      </p:sp>
      <p:sp>
        <p:nvSpPr>
          <p:cNvPr id="25" name="Slide Number Placeholder 24"/>
          <p:cNvSpPr>
            <a:spLocks noGrp="1"/>
          </p:cNvSpPr>
          <p:nvPr>
            <p:ph type="sldNum" sz="quarter" idx="12"/>
          </p:nvPr>
        </p:nvSpPr>
        <p:spPr/>
        <p:txBody>
          <a:bodyPr/>
          <a:lstStyle/>
          <a:p>
            <a:fld id="{BB1856FD-C10E-4C5C-BEDD-F9CA8C09B928}" type="slidenum">
              <a:rPr lang="en-US" smtClean="0"/>
              <a:pPr/>
              <a:t>19</a:t>
            </a:fld>
            <a:endParaRPr lang="en-US"/>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lstStyle/>
          <a:p>
            <a:r>
              <a:rPr lang="en-US" dirty="0" smtClean="0"/>
              <a:t>Types of network		</a:t>
            </a:r>
            <a:endParaRPr lang="en-US" dirty="0"/>
          </a:p>
        </p:txBody>
      </p:sp>
      <p:sp>
        <p:nvSpPr>
          <p:cNvPr id="3" name="Subtitle 2"/>
          <p:cNvSpPr>
            <a:spLocks noGrp="1"/>
          </p:cNvSpPr>
          <p:nvPr>
            <p:ph type="subTitle" idx="1"/>
          </p:nvPr>
        </p:nvSpPr>
        <p:spPr>
          <a:xfrm>
            <a:off x="2286000" y="1295400"/>
            <a:ext cx="6172200" cy="4876800"/>
          </a:xfrm>
        </p:spPr>
        <p:txBody>
          <a:bodyPr/>
          <a:lstStyle/>
          <a:p>
            <a:r>
              <a:rPr lang="en-US" dirty="0" smtClean="0">
                <a:solidFill>
                  <a:schemeClr val="tx1">
                    <a:lumMod val="65000"/>
                    <a:lumOff val="35000"/>
                  </a:schemeClr>
                </a:solidFill>
              </a:rPr>
              <a:t>1) Wired networks</a:t>
            </a:r>
          </a:p>
          <a:p>
            <a:r>
              <a:rPr lang="en-US" dirty="0" smtClean="0">
                <a:solidFill>
                  <a:schemeClr val="tx1">
                    <a:lumMod val="65000"/>
                    <a:lumOff val="35000"/>
                  </a:schemeClr>
                </a:solidFill>
              </a:rPr>
              <a:t>2) Wireless networks</a:t>
            </a:r>
          </a:p>
          <a:p>
            <a:r>
              <a:rPr lang="en-US" dirty="0" smtClean="0">
                <a:solidFill>
                  <a:schemeClr val="tx1">
                    <a:lumMod val="65000"/>
                    <a:lumOff val="35000"/>
                  </a:schemeClr>
                </a:solidFill>
              </a:rPr>
              <a:t>	2.1) Infrastructure networks</a:t>
            </a:r>
          </a:p>
          <a:p>
            <a:r>
              <a:rPr lang="en-US" dirty="0" smtClean="0">
                <a:solidFill>
                  <a:schemeClr val="tx1">
                    <a:lumMod val="65000"/>
                    <a:lumOff val="35000"/>
                  </a:schemeClr>
                </a:solidFill>
              </a:rPr>
              <a:t>	2.2) Infrastructure less network  </a:t>
            </a:r>
          </a:p>
          <a:p>
            <a:endParaRPr lang="en-US" dirty="0" smtClean="0"/>
          </a:p>
          <a:p>
            <a:r>
              <a:rPr lang="en-US" dirty="0" smtClean="0"/>
              <a:t>Infrastructure less network is known as Ad hoc Networks</a:t>
            </a:r>
          </a:p>
          <a:p>
            <a:endParaRPr lang="en-US" dirty="0" smtClean="0"/>
          </a:p>
          <a:p>
            <a:r>
              <a:rPr lang="en-US" dirty="0" smtClean="0"/>
              <a:t>Types of Ad hoc Networks</a:t>
            </a:r>
          </a:p>
          <a:p>
            <a:r>
              <a:rPr lang="en-US" dirty="0" smtClean="0"/>
              <a:t>	2.2.1) Static Ad hoc Network</a:t>
            </a:r>
          </a:p>
          <a:p>
            <a:r>
              <a:rPr lang="en-US" dirty="0" smtClean="0"/>
              <a:t>	2.2.2) Mobile ad hoc Network (</a:t>
            </a:r>
            <a:r>
              <a:rPr lang="en-US" dirty="0" smtClean="0">
                <a:solidFill>
                  <a:srgbClr val="FF0000"/>
                </a:solidFill>
              </a:rPr>
              <a:t>MANET</a:t>
            </a:r>
            <a:r>
              <a:rPr lang="en-US" dirty="0" smtClean="0"/>
              <a:t>)</a:t>
            </a:r>
          </a:p>
          <a:p>
            <a:r>
              <a:rPr lang="en-US" dirty="0" smtClean="0"/>
              <a:t>MANET is flexible and deployment is very easy</a:t>
            </a:r>
          </a:p>
          <a:p>
            <a:r>
              <a:rPr lang="en-US" dirty="0" smtClean="0"/>
              <a:t>MANET is suitable for emergency situations</a:t>
            </a:r>
          </a:p>
        </p:txBody>
      </p:sp>
      <p:sp>
        <p:nvSpPr>
          <p:cNvPr id="4" name="Slide Number Placeholder 3"/>
          <p:cNvSpPr>
            <a:spLocks noGrp="1"/>
          </p:cNvSpPr>
          <p:nvPr>
            <p:ph type="sldNum" sz="quarter" idx="12"/>
          </p:nvPr>
        </p:nvSpPr>
        <p:spPr/>
        <p:txBody>
          <a:bodyPr/>
          <a:lstStyle/>
          <a:p>
            <a:fld id="{BB1856FD-C10E-4C5C-BEDD-F9CA8C09B928}" type="slidenum">
              <a:rPr lang="en-US" smtClean="0"/>
              <a:pPr/>
              <a:t>2</a:t>
            </a:fld>
            <a:endParaRPr lang="en-US"/>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a:bodyPr>
          <a:lstStyle/>
          <a:p>
            <a:r>
              <a:rPr lang="en-US" dirty="0" smtClean="0"/>
              <a:t>references</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r>
              <a:rPr lang="en-US" sz="1600" dirty="0" smtClean="0"/>
              <a:t>[1] PAPER</a:t>
            </a:r>
          </a:p>
          <a:p>
            <a:r>
              <a:rPr lang="en-US" dirty="0" smtClean="0"/>
              <a:t>	</a:t>
            </a:r>
            <a:r>
              <a:rPr lang="en-US" sz="1600" dirty="0" smtClean="0"/>
              <a:t>An Overview of MANETs Simulation</a:t>
            </a:r>
          </a:p>
          <a:p>
            <a:r>
              <a:rPr lang="en-US" dirty="0" smtClean="0">
                <a:solidFill>
                  <a:srgbClr val="FF0000"/>
                </a:solidFill>
              </a:rPr>
              <a:t>	</a:t>
            </a:r>
            <a:r>
              <a:rPr lang="en-US" dirty="0" smtClean="0"/>
              <a:t> </a:t>
            </a:r>
            <a:r>
              <a:rPr lang="en-US" sz="1100" dirty="0" err="1" smtClean="0"/>
              <a:t>Laboratoire</a:t>
            </a:r>
            <a:r>
              <a:rPr lang="en-US" sz="1100" dirty="0" smtClean="0"/>
              <a:t> </a:t>
            </a:r>
            <a:r>
              <a:rPr lang="en-US" sz="1100" dirty="0" err="1" smtClean="0"/>
              <a:t>d’Informatique</a:t>
            </a:r>
            <a:r>
              <a:rPr lang="en-US" sz="1100" dirty="0" smtClean="0"/>
              <a:t>  </a:t>
            </a:r>
            <a:r>
              <a:rPr lang="en-US" sz="1100" dirty="0" err="1" smtClean="0"/>
              <a:t>Universit´e</a:t>
            </a:r>
            <a:r>
              <a:rPr lang="en-US" sz="1100" dirty="0" smtClean="0"/>
              <a:t> du Havre France</a:t>
            </a:r>
            <a:endParaRPr lang="en-US" dirty="0" smtClean="0"/>
          </a:p>
          <a:p>
            <a:r>
              <a:rPr lang="en-US" sz="1600" dirty="0" smtClean="0"/>
              <a:t>[2] PAPER</a:t>
            </a:r>
          </a:p>
          <a:p>
            <a:r>
              <a:rPr lang="en-US" dirty="0" smtClean="0"/>
              <a:t>	</a:t>
            </a:r>
            <a:r>
              <a:rPr lang="en-US" sz="1600" dirty="0" smtClean="0"/>
              <a:t>TRASMISSION CONTROL PROTOCOL (TCP)</a:t>
            </a:r>
          </a:p>
          <a:p>
            <a:r>
              <a:rPr lang="en-US" sz="1600" dirty="0" smtClean="0"/>
              <a:t>	 PERFORMANCE EVALUATION IN MANET</a:t>
            </a:r>
          </a:p>
          <a:p>
            <a:r>
              <a:rPr lang="en-US" sz="1600" dirty="0" smtClean="0"/>
              <a:t>	 </a:t>
            </a:r>
            <a:r>
              <a:rPr lang="en-US" sz="1100" dirty="0" smtClean="0"/>
              <a:t>BLEKINGE INSTITUTE OF TECHNOLOGY </a:t>
            </a:r>
          </a:p>
          <a:p>
            <a:r>
              <a:rPr lang="en-US" sz="1100" dirty="0" smtClean="0"/>
              <a:t>	MARCH 2009</a:t>
            </a:r>
          </a:p>
          <a:p>
            <a:endParaRPr lang="en-US" sz="1100" dirty="0" smtClean="0">
              <a:solidFill>
                <a:srgbClr val="FF0000"/>
              </a:solidFill>
            </a:endParaRPr>
          </a:p>
          <a:p>
            <a:r>
              <a:rPr lang="en-US" sz="1600" dirty="0" smtClean="0">
                <a:solidFill>
                  <a:schemeClr val="tx1">
                    <a:lumMod val="75000"/>
                    <a:lumOff val="25000"/>
                  </a:schemeClr>
                </a:solidFill>
              </a:rPr>
              <a:t>[3] PAPER</a:t>
            </a:r>
          </a:p>
          <a:p>
            <a:r>
              <a:rPr lang="en-US" dirty="0" smtClean="0">
                <a:solidFill>
                  <a:schemeClr val="tx1">
                    <a:lumMod val="75000"/>
                    <a:lumOff val="25000"/>
                  </a:schemeClr>
                </a:solidFill>
              </a:rPr>
              <a:t>	</a:t>
            </a:r>
            <a:r>
              <a:rPr lang="en-US" sz="1600" dirty="0" smtClean="0"/>
              <a:t>A MANET SIMULATION TOOL TO STUDY 	ALGORITHMS FOR GENERATING 	PROPAGATION MAPS</a:t>
            </a:r>
          </a:p>
          <a:p>
            <a:r>
              <a:rPr lang="en-US" sz="1600" dirty="0" smtClean="0">
                <a:solidFill>
                  <a:schemeClr val="tx1">
                    <a:lumMod val="75000"/>
                    <a:lumOff val="25000"/>
                  </a:schemeClr>
                </a:solidFill>
              </a:rPr>
              <a:t>	</a:t>
            </a:r>
            <a:r>
              <a:rPr lang="en-US" sz="1100" dirty="0" smtClean="0"/>
              <a:t> The MITRE Corporation McLean, VA 22102, U.S.A.</a:t>
            </a:r>
            <a:endParaRPr lang="en-US" sz="1100" dirty="0" smtClean="0">
              <a:solidFill>
                <a:schemeClr val="tx1">
                  <a:lumMod val="75000"/>
                  <a:lumOff val="25000"/>
                </a:schemeClr>
              </a:solidFill>
            </a:endParaRPr>
          </a:p>
        </p:txBody>
      </p:sp>
      <p:sp>
        <p:nvSpPr>
          <p:cNvPr id="4" name="Slide Number Placeholder 3"/>
          <p:cNvSpPr>
            <a:spLocks noGrp="1"/>
          </p:cNvSpPr>
          <p:nvPr>
            <p:ph type="sldNum" sz="quarter" idx="12"/>
          </p:nvPr>
        </p:nvSpPr>
        <p:spPr/>
        <p:txBody>
          <a:bodyPr/>
          <a:lstStyle/>
          <a:p>
            <a:fld id="{BB1856FD-C10E-4C5C-BEDD-F9CA8C09B928}" type="slidenum">
              <a:rPr lang="en-US" smtClean="0"/>
              <a:pPr/>
              <a:t>20</a:t>
            </a:fld>
            <a:endParaRPr lang="en-US"/>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a:bodyPr>
          <a:lstStyle/>
          <a:p>
            <a:r>
              <a:rPr lang="en-US" dirty="0" smtClean="0"/>
              <a:t>references</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r>
              <a:rPr lang="en-US" sz="1600" dirty="0" smtClean="0"/>
              <a:t>[4] PAPER</a:t>
            </a:r>
          </a:p>
          <a:p>
            <a:r>
              <a:rPr lang="en-US" dirty="0" smtClean="0"/>
              <a:t>	</a:t>
            </a:r>
            <a:r>
              <a:rPr lang="en-US" sz="1600" dirty="0" smtClean="0"/>
              <a:t>MANET Simulation Studies The Current State 	and New Simulation Tools</a:t>
            </a:r>
          </a:p>
          <a:p>
            <a:r>
              <a:rPr lang="en-US" dirty="0" smtClean="0">
                <a:solidFill>
                  <a:srgbClr val="FF0000"/>
                </a:solidFill>
              </a:rPr>
              <a:t>	</a:t>
            </a:r>
            <a:r>
              <a:rPr lang="en-US" sz="1100" dirty="0" smtClean="0"/>
              <a:t>Stuart </a:t>
            </a:r>
            <a:r>
              <a:rPr lang="en-US" sz="1100" dirty="0" err="1" smtClean="0"/>
              <a:t>Kurkowski</a:t>
            </a:r>
            <a:r>
              <a:rPr lang="en-US" sz="1100" dirty="0" smtClean="0"/>
              <a:t>, Tracy Camp, and Michael </a:t>
            </a:r>
            <a:r>
              <a:rPr lang="en-US" sz="1100" dirty="0" err="1" smtClean="0"/>
              <a:t>Colagrosso</a:t>
            </a:r>
            <a:endParaRPr lang="en-US" sz="1100" dirty="0" smtClean="0"/>
          </a:p>
          <a:p>
            <a:r>
              <a:rPr lang="en-US" sz="1100" dirty="0" smtClean="0"/>
              <a:t>	Department of Math. and Computer Sciences</a:t>
            </a:r>
            <a:endParaRPr lang="en-US" dirty="0" smtClean="0"/>
          </a:p>
          <a:p>
            <a:r>
              <a:rPr lang="en-US" sz="1600" dirty="0" smtClean="0"/>
              <a:t>[5] PAPER</a:t>
            </a:r>
          </a:p>
          <a:p>
            <a:r>
              <a:rPr lang="en-US" dirty="0" smtClean="0"/>
              <a:t>	</a:t>
            </a:r>
            <a:r>
              <a:rPr lang="en-US" sz="1600" dirty="0" smtClean="0"/>
              <a:t>Real-time simulations of Mobile Ad-hoc 	Networks (MANET) in </a:t>
            </a:r>
            <a:r>
              <a:rPr lang="en-US" sz="1600" dirty="0" err="1" smtClean="0"/>
              <a:t>Opnet</a:t>
            </a:r>
            <a:r>
              <a:rPr lang="en-US" sz="1600" dirty="0" smtClean="0"/>
              <a:t> Modeler	 	</a:t>
            </a:r>
            <a:r>
              <a:rPr lang="fi-FI" sz="1600" dirty="0" smtClean="0"/>
              <a:t>H.T. Vu, M. Thoppian, A. Mehdian, S. 	</a:t>
            </a:r>
          </a:p>
          <a:p>
            <a:r>
              <a:rPr lang="fi-FI" sz="1600" dirty="0" smtClean="0"/>
              <a:t>	</a:t>
            </a:r>
            <a:r>
              <a:rPr lang="fi-FI" sz="1100" dirty="0" smtClean="0"/>
              <a:t>Vu, M. Thoppian, A. Mehdian, S. Venkatesan, R. Prakash</a:t>
            </a:r>
            <a:endParaRPr lang="en-US" sz="1100" dirty="0" smtClean="0"/>
          </a:p>
          <a:p>
            <a:r>
              <a:rPr lang="en-US" sz="1600" i="1" dirty="0" smtClean="0"/>
              <a:t>	</a:t>
            </a:r>
            <a:r>
              <a:rPr lang="en-US" sz="1100" i="1" dirty="0" smtClean="0"/>
              <a:t>The University of Texas at Dallas</a:t>
            </a:r>
          </a:p>
          <a:p>
            <a:r>
              <a:rPr lang="en-US" sz="1100" i="1" dirty="0" smtClean="0"/>
              <a:t>	Richardson, TX 75083</a:t>
            </a:r>
            <a:endParaRPr lang="en-US" sz="1100" dirty="0" smtClean="0">
              <a:solidFill>
                <a:srgbClr val="FF0000"/>
              </a:solidFill>
            </a:endParaRPr>
          </a:p>
          <a:p>
            <a:r>
              <a:rPr lang="en-US" sz="1600" dirty="0" smtClean="0">
                <a:solidFill>
                  <a:schemeClr val="tx1">
                    <a:lumMod val="75000"/>
                    <a:lumOff val="25000"/>
                  </a:schemeClr>
                </a:solidFill>
              </a:rPr>
              <a:t>[6] PAPER</a:t>
            </a:r>
          </a:p>
          <a:p>
            <a:r>
              <a:rPr lang="en-US" dirty="0" smtClean="0">
                <a:solidFill>
                  <a:schemeClr val="tx1">
                    <a:lumMod val="75000"/>
                    <a:lumOff val="25000"/>
                  </a:schemeClr>
                </a:solidFill>
              </a:rPr>
              <a:t>	</a:t>
            </a:r>
            <a:r>
              <a:rPr lang="en-US" sz="1600" dirty="0" smtClean="0"/>
              <a:t>MANET Simulation Studies: The </a:t>
            </a:r>
            <a:r>
              <a:rPr lang="en-US" sz="1600" dirty="0" err="1" smtClean="0"/>
              <a:t>Incredibles</a:t>
            </a:r>
            <a:endParaRPr lang="en-US" sz="1600" dirty="0" smtClean="0"/>
          </a:p>
          <a:p>
            <a:r>
              <a:rPr lang="en-US" sz="1600" dirty="0" smtClean="0">
                <a:solidFill>
                  <a:schemeClr val="tx1">
                    <a:lumMod val="75000"/>
                    <a:lumOff val="25000"/>
                  </a:schemeClr>
                </a:solidFill>
              </a:rPr>
              <a:t>	</a:t>
            </a:r>
            <a:r>
              <a:rPr lang="en-US" sz="1100" dirty="0" smtClean="0"/>
              <a:t>Stuart </a:t>
            </a:r>
            <a:r>
              <a:rPr lang="en-US" sz="1100" dirty="0" err="1" smtClean="0"/>
              <a:t>Kurkowski</a:t>
            </a:r>
            <a:r>
              <a:rPr lang="en-US" sz="1100" dirty="0" smtClean="0"/>
              <a:t> ,Tracy Camp, Michael </a:t>
            </a:r>
            <a:r>
              <a:rPr lang="en-US" sz="1100" dirty="0" err="1" smtClean="0"/>
              <a:t>Colagrosso</a:t>
            </a:r>
            <a:r>
              <a:rPr lang="en-US" sz="1100" dirty="0" smtClean="0"/>
              <a:t> </a:t>
            </a:r>
          </a:p>
          <a:p>
            <a:r>
              <a:rPr lang="en-US" sz="1100" dirty="0" smtClean="0"/>
              <a:t>	MCS Department, Colorado School of Mines, Golden, Colorado, USA</a:t>
            </a:r>
            <a:endParaRPr lang="en-US" sz="1100" dirty="0" smtClean="0">
              <a:solidFill>
                <a:schemeClr val="tx1">
                  <a:lumMod val="75000"/>
                  <a:lumOff val="25000"/>
                </a:schemeClr>
              </a:solidFill>
            </a:endParaRPr>
          </a:p>
        </p:txBody>
      </p:sp>
      <p:sp>
        <p:nvSpPr>
          <p:cNvPr id="6" name="Slide Number Placeholder 5"/>
          <p:cNvSpPr>
            <a:spLocks noGrp="1"/>
          </p:cNvSpPr>
          <p:nvPr>
            <p:ph type="sldNum" sz="quarter" idx="12"/>
          </p:nvPr>
        </p:nvSpPr>
        <p:spPr/>
        <p:txBody>
          <a:bodyPr/>
          <a:lstStyle/>
          <a:p>
            <a:fld id="{BB1856FD-C10E-4C5C-BEDD-F9CA8C09B928}" type="slidenum">
              <a:rPr lang="en-US" smtClean="0"/>
              <a:pPr/>
              <a:t>21</a:t>
            </a:fld>
            <a:endParaRPr lang="en-US"/>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a:bodyPr>
          <a:lstStyle/>
          <a:p>
            <a:r>
              <a:rPr lang="en-US" dirty="0" smtClean="0"/>
              <a:t>references</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r>
              <a:rPr lang="en-US" sz="1600" dirty="0" smtClean="0"/>
              <a:t>[7] PAPER</a:t>
            </a:r>
          </a:p>
          <a:p>
            <a:r>
              <a:rPr lang="en-US" sz="1600" dirty="0" smtClean="0"/>
              <a:t>	On the Accuracy of MANET Simulators</a:t>
            </a:r>
          </a:p>
          <a:p>
            <a:r>
              <a:rPr lang="en-US" sz="1600" dirty="0" smtClean="0"/>
              <a:t>	 </a:t>
            </a:r>
            <a:r>
              <a:rPr lang="en-US" sz="1100" dirty="0" smtClean="0"/>
              <a:t>David </a:t>
            </a:r>
            <a:r>
              <a:rPr lang="en-US" sz="1100" dirty="0" err="1" smtClean="0"/>
              <a:t>Cavin</a:t>
            </a:r>
            <a:r>
              <a:rPr lang="en-US" sz="1100" dirty="0" smtClean="0"/>
              <a:t> </a:t>
            </a:r>
            <a:r>
              <a:rPr lang="en-US" sz="1100" dirty="0" err="1" smtClean="0"/>
              <a:t>Yoav</a:t>
            </a:r>
            <a:r>
              <a:rPr lang="en-US" sz="1100" dirty="0" smtClean="0"/>
              <a:t> </a:t>
            </a:r>
            <a:r>
              <a:rPr lang="en-US" sz="1100" dirty="0" err="1" smtClean="0"/>
              <a:t>Sasson</a:t>
            </a:r>
            <a:r>
              <a:rPr lang="en-US" sz="1100" dirty="0" smtClean="0"/>
              <a:t> &amp; Andr</a:t>
            </a:r>
            <a:r>
              <a:rPr lang="en-US" sz="1100" dirty="0" smtClean="0">
                <a:cs typeface="Arial" charset="0"/>
              </a:rPr>
              <a:t>é </a:t>
            </a:r>
            <a:r>
              <a:rPr lang="en-US" sz="1100" dirty="0" err="1" smtClean="0">
                <a:cs typeface="Arial" charset="0"/>
              </a:rPr>
              <a:t>Schiper</a:t>
            </a:r>
            <a:endParaRPr lang="en-US" sz="1100" dirty="0" smtClean="0"/>
          </a:p>
          <a:p>
            <a:r>
              <a:rPr lang="en-US" dirty="0" smtClean="0"/>
              <a:t>	</a:t>
            </a:r>
            <a:endParaRPr lang="en-US" sz="1100" dirty="0" smtClean="0">
              <a:solidFill>
                <a:schemeClr val="tx1">
                  <a:lumMod val="75000"/>
                  <a:lumOff val="25000"/>
                </a:schemeClr>
              </a:solidFill>
            </a:endParaRPr>
          </a:p>
        </p:txBody>
      </p:sp>
      <p:sp>
        <p:nvSpPr>
          <p:cNvPr id="4" name="Slide Number Placeholder 3"/>
          <p:cNvSpPr>
            <a:spLocks noGrp="1"/>
          </p:cNvSpPr>
          <p:nvPr>
            <p:ph type="sldNum" sz="quarter" idx="12"/>
          </p:nvPr>
        </p:nvSpPr>
        <p:spPr/>
        <p:txBody>
          <a:bodyPr/>
          <a:lstStyle/>
          <a:p>
            <a:fld id="{BB1856FD-C10E-4C5C-BEDD-F9CA8C09B928}" type="slidenum">
              <a:rPr lang="en-US" smtClean="0"/>
              <a:pPr/>
              <a:t>22</a:t>
            </a:fld>
            <a:endParaRPr lang="en-US"/>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a:bodyPr>
          <a:lstStyle/>
          <a:p>
            <a:r>
              <a:rPr lang="en-US" dirty="0" smtClean="0"/>
              <a:t>Difficulties in manet		</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r>
              <a:rPr lang="en-US" dirty="0" smtClean="0"/>
              <a:t>Difficult to handle the operations.</a:t>
            </a:r>
          </a:p>
          <a:p>
            <a:r>
              <a:rPr lang="en-US" dirty="0" smtClean="0"/>
              <a:t>Each node is independent.</a:t>
            </a:r>
          </a:p>
          <a:p>
            <a:r>
              <a:rPr lang="en-US" dirty="0" smtClean="0"/>
              <a:t>Topologies changes are very frequent.</a:t>
            </a:r>
          </a:p>
          <a:p>
            <a:r>
              <a:rPr lang="en-US" dirty="0" smtClean="0"/>
              <a:t>Need of an efficient routing protocol.</a:t>
            </a:r>
          </a:p>
          <a:p>
            <a:endParaRPr lang="en-US" dirty="0" smtClean="0"/>
          </a:p>
          <a:p>
            <a:r>
              <a:rPr lang="en-US" dirty="0" smtClean="0"/>
              <a:t>Networks composed of a set of communicating</a:t>
            </a:r>
          </a:p>
          <a:p>
            <a:r>
              <a:rPr lang="en-US" dirty="0" smtClean="0"/>
              <a:t>devices able to spontaneously interconnect without any pre-existing infrastructure.</a:t>
            </a:r>
          </a:p>
          <a:p>
            <a:endParaRPr lang="en-US" dirty="0" smtClean="0"/>
          </a:p>
          <a:p>
            <a:r>
              <a:rPr lang="en-US" dirty="0" smtClean="0"/>
              <a:t>Devices in range can communicate in a point-to-point fashion.</a:t>
            </a:r>
          </a:p>
          <a:p>
            <a:endParaRPr lang="en-US" dirty="0" smtClean="0"/>
          </a:p>
          <a:p>
            <a:r>
              <a:rPr lang="en-US" dirty="0" smtClean="0"/>
              <a:t>In addition to that, these devices are generally mobile.</a:t>
            </a:r>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BB1856FD-C10E-4C5C-BEDD-F9CA8C09B928}" type="slidenum">
              <a:rPr lang="en-US" smtClean="0"/>
              <a:pPr/>
              <a:t>3</a:t>
            </a:fld>
            <a:endParaRPr 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a:bodyPr>
          <a:lstStyle/>
          <a:p>
            <a:r>
              <a:rPr lang="en-US" dirty="0" smtClean="0"/>
              <a:t>Difficulties in manet TCP 	…</a:t>
            </a:r>
            <a:endParaRPr lang="en-US" dirty="0"/>
          </a:p>
        </p:txBody>
      </p:sp>
      <p:sp>
        <p:nvSpPr>
          <p:cNvPr id="3" name="Subtitle 2"/>
          <p:cNvSpPr>
            <a:spLocks noGrp="1"/>
          </p:cNvSpPr>
          <p:nvPr>
            <p:ph type="subTitle" idx="1"/>
          </p:nvPr>
        </p:nvSpPr>
        <p:spPr>
          <a:xfrm>
            <a:off x="2286000" y="1295400"/>
            <a:ext cx="6172200" cy="4876800"/>
          </a:xfrm>
        </p:spPr>
        <p:txBody>
          <a:bodyPr>
            <a:normAutofit lnSpcReduction="10000"/>
          </a:bodyPr>
          <a:lstStyle/>
          <a:p>
            <a:r>
              <a:rPr lang="en-US" dirty="0" smtClean="0"/>
              <a:t>TCP performances are very poor in MANET</a:t>
            </a:r>
          </a:p>
          <a:p>
            <a:pPr marL="342900" indent="-342900"/>
            <a:r>
              <a:rPr lang="en-US" dirty="0" smtClean="0"/>
              <a:t>1) 	Tahoe</a:t>
            </a:r>
          </a:p>
          <a:p>
            <a:pPr marL="342900" indent="-342900"/>
            <a:r>
              <a:rPr lang="en-US" dirty="0" smtClean="0"/>
              <a:t>	  	No congestion control mechanism </a:t>
            </a:r>
          </a:p>
          <a:p>
            <a:r>
              <a:rPr lang="en-US" dirty="0" smtClean="0"/>
              <a:t>        	Slow start </a:t>
            </a:r>
          </a:p>
          <a:p>
            <a:r>
              <a:rPr lang="en-US" dirty="0" smtClean="0"/>
              <a:t>       	Congestion Avoidance </a:t>
            </a:r>
          </a:p>
          <a:p>
            <a:r>
              <a:rPr lang="en-US" dirty="0" smtClean="0"/>
              <a:t>	Fast Retransmit </a:t>
            </a:r>
          </a:p>
          <a:p>
            <a:r>
              <a:rPr lang="en-US" dirty="0" smtClean="0"/>
              <a:t>	</a:t>
            </a:r>
          </a:p>
          <a:p>
            <a:pPr marL="342900" indent="-342900"/>
            <a:r>
              <a:rPr lang="en-US" dirty="0" smtClean="0"/>
              <a:t>2) Reno</a:t>
            </a:r>
          </a:p>
          <a:p>
            <a:r>
              <a:rPr lang="en-US" dirty="0" smtClean="0"/>
              <a:t>       TCP-Reno added the algorithm of Fast      </a:t>
            </a:r>
          </a:p>
          <a:p>
            <a:r>
              <a:rPr lang="en-US" dirty="0" smtClean="0"/>
              <a:t>       Recovery </a:t>
            </a:r>
          </a:p>
          <a:p>
            <a:endParaRPr lang="en-US" dirty="0" smtClean="0"/>
          </a:p>
          <a:p>
            <a:r>
              <a:rPr lang="en-US" dirty="0" smtClean="0"/>
              <a:t>3) New Reno </a:t>
            </a:r>
          </a:p>
          <a:p>
            <a:r>
              <a:rPr lang="en-US" dirty="0" smtClean="0"/>
              <a:t>  TCP Reno recovers only one lost packet during   </a:t>
            </a:r>
          </a:p>
          <a:p>
            <a:r>
              <a:rPr lang="en-US" dirty="0" smtClean="0"/>
              <a:t>  the recovery process </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BB1856FD-C10E-4C5C-BEDD-F9CA8C09B928}" type="slidenum">
              <a:rPr lang="en-US" smtClean="0"/>
              <a:pPr/>
              <a:t>4</a:t>
            </a:fld>
            <a:endParaRPr lang="en-US"/>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fontScale="90000"/>
          </a:bodyPr>
          <a:lstStyle/>
          <a:p>
            <a:r>
              <a:rPr lang="en-US" dirty="0" smtClean="0"/>
              <a:t>Ad hoc network routing protocol </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endParaRPr lang="en-US" dirty="0" smtClean="0"/>
          </a:p>
          <a:p>
            <a:r>
              <a:rPr lang="en-US" dirty="0" smtClean="0"/>
              <a:t>1) Pure </a:t>
            </a:r>
            <a:r>
              <a:rPr lang="en-US" dirty="0" smtClean="0">
                <a:solidFill>
                  <a:srgbClr val="FF0000"/>
                </a:solidFill>
              </a:rPr>
              <a:t>distance vector algorithms </a:t>
            </a:r>
          </a:p>
          <a:p>
            <a:endParaRPr lang="en-US" dirty="0" smtClean="0"/>
          </a:p>
          <a:p>
            <a:r>
              <a:rPr lang="en-US" dirty="0" smtClean="0"/>
              <a:t>(e.g., Distributed Bellman Ford, Routing Internet Protocol (RIP), etc.) do not give a good result in mobile networks because of some limitation. Then some new protocols were proposed to modify and enhance the distance vector algorithm. Protocols such as Wireless Routing Protocol (WRP), Least Resistance Routing (LRR), Destination Sequence Distance Vector (DSDV) routing protocol, and the protocol by Lin and Liu. </a:t>
            </a:r>
          </a:p>
          <a:p>
            <a:endParaRPr lang="en-US" dirty="0" smtClean="0"/>
          </a:p>
        </p:txBody>
      </p:sp>
      <p:sp>
        <p:nvSpPr>
          <p:cNvPr id="4" name="Slide Number Placeholder 3"/>
          <p:cNvSpPr>
            <a:spLocks noGrp="1"/>
          </p:cNvSpPr>
          <p:nvPr>
            <p:ph type="sldNum" sz="quarter" idx="12"/>
          </p:nvPr>
        </p:nvSpPr>
        <p:spPr/>
        <p:txBody>
          <a:bodyPr/>
          <a:lstStyle/>
          <a:p>
            <a:fld id="{BB1856FD-C10E-4C5C-BEDD-F9CA8C09B928}" type="slidenum">
              <a:rPr lang="en-US" smtClean="0"/>
              <a:pPr/>
              <a:t>5</a:t>
            </a:fld>
            <a:endParaRPr lang="en-US"/>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fontScale="90000"/>
          </a:bodyPr>
          <a:lstStyle/>
          <a:p>
            <a:r>
              <a:rPr lang="en-US" dirty="0" smtClean="0"/>
              <a:t>Ad hoc network routing protocol </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endParaRPr lang="en-US" dirty="0" smtClean="0"/>
          </a:p>
          <a:p>
            <a:r>
              <a:rPr lang="en-US" dirty="0" smtClean="0"/>
              <a:t>2) The protocols which are based on </a:t>
            </a:r>
            <a:r>
              <a:rPr lang="en-US" dirty="0" smtClean="0">
                <a:solidFill>
                  <a:srgbClr val="FF0000"/>
                </a:solidFill>
              </a:rPr>
              <a:t>link state algorithms. </a:t>
            </a:r>
          </a:p>
          <a:p>
            <a:endParaRPr lang="en-US" dirty="0" smtClean="0"/>
          </a:p>
          <a:p>
            <a:r>
              <a:rPr lang="en-US" dirty="0" smtClean="0"/>
              <a:t>Theses protocols include Global State Routing (GSR), Landmark Ad Hoc Routing (LANMAR) protocol, Optimized Link State Routing (OLSR) protocol, Adaptive Link-State Protocol (ALP), Fisheye State Routing (FSR) protocol, and Source Tree Adaptive Routing (STAR) protocol. </a:t>
            </a:r>
          </a:p>
          <a:p>
            <a:endParaRPr lang="en-US" dirty="0" smtClean="0"/>
          </a:p>
        </p:txBody>
      </p:sp>
      <p:sp>
        <p:nvSpPr>
          <p:cNvPr id="4" name="Slide Number Placeholder 3"/>
          <p:cNvSpPr>
            <a:spLocks noGrp="1"/>
          </p:cNvSpPr>
          <p:nvPr>
            <p:ph type="sldNum" sz="quarter" idx="12"/>
          </p:nvPr>
        </p:nvSpPr>
        <p:spPr/>
        <p:txBody>
          <a:bodyPr/>
          <a:lstStyle/>
          <a:p>
            <a:fld id="{BB1856FD-C10E-4C5C-BEDD-F9CA8C09B928}" type="slidenum">
              <a:rPr lang="en-US" smtClean="0"/>
              <a:pPr/>
              <a:t>6</a:t>
            </a:fld>
            <a:endParaRPr lang="en-US"/>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fontScale="90000"/>
          </a:bodyPr>
          <a:lstStyle/>
          <a:p>
            <a:r>
              <a:rPr lang="en-US" dirty="0" smtClean="0"/>
              <a:t>Ad hoc network routing protocol </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r>
              <a:rPr lang="en-US" dirty="0" smtClean="0"/>
              <a:t>3) The third one is </a:t>
            </a:r>
            <a:r>
              <a:rPr lang="en-US" dirty="0" smtClean="0">
                <a:solidFill>
                  <a:srgbClr val="FF0000"/>
                </a:solidFill>
              </a:rPr>
              <a:t>on-demand routing protocols </a:t>
            </a:r>
            <a:r>
              <a:rPr lang="en-US" dirty="0" smtClean="0"/>
              <a:t>which are planned only for ad hoc network. </a:t>
            </a:r>
          </a:p>
          <a:p>
            <a:endParaRPr lang="en-US" dirty="0" smtClean="0"/>
          </a:p>
          <a:p>
            <a:r>
              <a:rPr lang="en-US" dirty="0" smtClean="0"/>
              <a:t>Route to every destination of the networks on a regular basis is not maintained by on-demand routing protocols. The source establishes routes on demand. The source floods a route request packet to construct a route when it needed. The destination use route selection algorithm and select the best route for which destination receives request. Then route reply packet is sent to the source through new best route. There is no requirements of periodic exchange of route tables and control traffic overhead is greatly reduce by on-demand routing protocols. Several protocols of this type have been propose d. </a:t>
            </a:r>
          </a:p>
        </p:txBody>
      </p:sp>
      <p:sp>
        <p:nvSpPr>
          <p:cNvPr id="4" name="Slide Number Placeholder 3"/>
          <p:cNvSpPr>
            <a:spLocks noGrp="1"/>
          </p:cNvSpPr>
          <p:nvPr>
            <p:ph type="sldNum" sz="quarter" idx="12"/>
          </p:nvPr>
        </p:nvSpPr>
        <p:spPr/>
        <p:txBody>
          <a:bodyPr/>
          <a:lstStyle/>
          <a:p>
            <a:fld id="{BB1856FD-C10E-4C5C-BEDD-F9CA8C09B928}" type="slidenum">
              <a:rPr lang="en-US" smtClean="0"/>
              <a:pPr/>
              <a:t>7</a:t>
            </a:fld>
            <a:endParaRPr lang="en-US"/>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fontScale="90000"/>
          </a:bodyPr>
          <a:lstStyle/>
          <a:p>
            <a:r>
              <a:rPr lang="en-US" dirty="0" smtClean="0"/>
              <a:t>Ad hoc network routing protocol </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endParaRPr lang="en-US" dirty="0" smtClean="0"/>
          </a:p>
          <a:p>
            <a:r>
              <a:rPr lang="en-US" dirty="0" smtClean="0"/>
              <a:t>Ad-Hoc On Demand Distance Vector (AODV)</a:t>
            </a:r>
          </a:p>
          <a:p>
            <a:r>
              <a:rPr lang="en-US" dirty="0" smtClean="0"/>
              <a:t>routing, Dynamic Source Routing (DSR), Lightweight Mobile Routing (LMR), Temporarily Ordered Routing Algorithm (TORA), Route-Lifetime Assessment Based Routing (RABR), Associatively-Based Routing (ABR), Relative Distance Micro-discovery Ad Hoc Routing (RDMAR) protocol, Signal Stability-Based Adaptive (SSA) routing, Multipath Dynamic Source Routing (MDSR), and Routing On demand Acyclic Multipath (ROAM) algorithm are on demand routing protocol. </a:t>
            </a:r>
          </a:p>
          <a:p>
            <a:endParaRPr lang="en-US" dirty="0" smtClean="0"/>
          </a:p>
        </p:txBody>
      </p:sp>
      <p:sp>
        <p:nvSpPr>
          <p:cNvPr id="4" name="Slide Number Placeholder 3"/>
          <p:cNvSpPr>
            <a:spLocks noGrp="1"/>
          </p:cNvSpPr>
          <p:nvPr>
            <p:ph type="sldNum" sz="quarter" idx="12"/>
          </p:nvPr>
        </p:nvSpPr>
        <p:spPr/>
        <p:txBody>
          <a:bodyPr/>
          <a:lstStyle/>
          <a:p>
            <a:fld id="{BB1856FD-C10E-4C5C-BEDD-F9CA8C09B928}" type="slidenum">
              <a:rPr lang="en-US" smtClean="0"/>
              <a:pPr/>
              <a:t>8</a:t>
            </a:fld>
            <a:endParaRPr lang="en-US"/>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675162"/>
          </a:xfrm>
        </p:spPr>
        <p:txBody>
          <a:bodyPr>
            <a:normAutofit fontScale="90000"/>
          </a:bodyPr>
          <a:lstStyle/>
          <a:p>
            <a:r>
              <a:rPr lang="en-US" dirty="0" smtClean="0"/>
              <a:t>Ad hoc network routing protocol </a:t>
            </a:r>
            <a:endParaRPr lang="en-US" dirty="0"/>
          </a:p>
        </p:txBody>
      </p:sp>
      <p:sp>
        <p:nvSpPr>
          <p:cNvPr id="3" name="Subtitle 2"/>
          <p:cNvSpPr>
            <a:spLocks noGrp="1"/>
          </p:cNvSpPr>
          <p:nvPr>
            <p:ph type="subTitle" idx="1"/>
          </p:nvPr>
        </p:nvSpPr>
        <p:spPr>
          <a:xfrm>
            <a:off x="2286000" y="1295400"/>
            <a:ext cx="6172200" cy="4876800"/>
          </a:xfrm>
        </p:spPr>
        <p:txBody>
          <a:bodyPr>
            <a:normAutofit/>
          </a:bodyPr>
          <a:lstStyle/>
          <a:p>
            <a:r>
              <a:rPr lang="en-US" dirty="0" smtClean="0"/>
              <a:t>4) The fourth category is </a:t>
            </a:r>
            <a:r>
              <a:rPr lang="en-US" dirty="0" smtClean="0">
                <a:solidFill>
                  <a:srgbClr val="FF0000"/>
                </a:solidFill>
              </a:rPr>
              <a:t>GPS</a:t>
            </a:r>
            <a:r>
              <a:rPr lang="en-US" dirty="0" smtClean="0"/>
              <a:t> (Global Positioning System)</a:t>
            </a:r>
          </a:p>
          <a:p>
            <a:r>
              <a:rPr lang="en-US" dirty="0" smtClean="0"/>
              <a:t>In the early stages protocols was using node location information while building routes have been proposed recently. Through information node position, routing can require more cost to exchange location information. GPS routing protocols are Greedy Perimeter Stateless Routing (GPSR), Distance Routing Effect Algorithm for Mobility (DREAM), Grid Location Service (GLS), Location-Aided Routing (LAR), Flow Oriented Routing Protocol (FORP), and Zone-Based Hierarchical Link State (ZHLS). </a:t>
            </a:r>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BB1856FD-C10E-4C5C-BEDD-F9CA8C09B928}" type="slidenum">
              <a:rPr lang="en-US" smtClean="0"/>
              <a:pPr/>
              <a:t>9</a:t>
            </a:fld>
            <a:endParaRPr lang="en-US"/>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429</TotalTime>
  <Words>1123</Words>
  <Application>Microsoft Office PowerPoint</Application>
  <PresentationFormat>On-screen Show (4:3)</PresentationFormat>
  <Paragraphs>369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MANET simulation</vt:lpstr>
      <vt:lpstr>Types of network  </vt:lpstr>
      <vt:lpstr>Difficulties in manet  </vt:lpstr>
      <vt:lpstr>Difficulties in manet TCP  …</vt:lpstr>
      <vt:lpstr>Ad hoc network routing protocol </vt:lpstr>
      <vt:lpstr>Ad hoc network routing protocol </vt:lpstr>
      <vt:lpstr>Ad hoc network routing protocol </vt:lpstr>
      <vt:lpstr>Ad hoc network routing protocol </vt:lpstr>
      <vt:lpstr>Ad hoc network routing protocol </vt:lpstr>
      <vt:lpstr>MANETs simulation techniques</vt:lpstr>
      <vt:lpstr>Elements of dependability: granularity and mobility.</vt:lpstr>
      <vt:lpstr>How simulators are parallelized   how they can be programmed</vt:lpstr>
      <vt:lpstr>MANET simulators currently in use</vt:lpstr>
      <vt:lpstr>MANETs simulation study</vt:lpstr>
      <vt:lpstr>Simulator and Environment</vt:lpstr>
      <vt:lpstr>Plots/Charts/Graphs</vt:lpstr>
      <vt:lpstr>MANETs simulation comparison</vt:lpstr>
      <vt:lpstr>MANETs simulation comparison</vt:lpstr>
      <vt:lpstr>MANETs simulation comparison</vt:lpstr>
      <vt:lpstr>references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Akshai Aggarwal</dc:creator>
  <cp:lastModifiedBy>akshaia</cp:lastModifiedBy>
  <cp:revision>98</cp:revision>
  <dcterms:created xsi:type="dcterms:W3CDTF">2009-11-10T05:53:18Z</dcterms:created>
  <dcterms:modified xsi:type="dcterms:W3CDTF">2009-11-10T22:00:15Z</dcterms:modified>
</cp:coreProperties>
</file>